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82" r:id="rId10"/>
    <p:sldId id="264" r:id="rId11"/>
    <p:sldId id="265" r:id="rId12"/>
    <p:sldId id="266" r:id="rId13"/>
    <p:sldId id="267" r:id="rId14"/>
    <p:sldId id="269" r:id="rId15"/>
    <p:sldId id="270" r:id="rId16"/>
    <p:sldId id="283" r:id="rId17"/>
    <p:sldId id="271" r:id="rId18"/>
    <p:sldId id="272" r:id="rId19"/>
    <p:sldId id="273" r:id="rId20"/>
    <p:sldId id="275" r:id="rId21"/>
    <p:sldId id="276" r:id="rId22"/>
    <p:sldId id="277" r:id="rId23"/>
    <p:sldId id="278" r:id="rId24"/>
    <p:sldId id="281" r:id="rId25"/>
    <p:sldId id="274" r:id="rId26"/>
  </p:sldIdLst>
  <p:sldSz cx="12192000" cy="6858000"/>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5"/>
    <p:restoredTop sz="83921" autoAdjust="0"/>
  </p:normalViewPr>
  <p:slideViewPr>
    <p:cSldViewPr snapToGrid="0" snapToObjects="1">
      <p:cViewPr varScale="1">
        <p:scale>
          <a:sx n="81" d="100"/>
          <a:sy n="81" d="100"/>
        </p:scale>
        <p:origin x="36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Hello, I'm Jiaxing Qiu from Tsinghua University. Today I'll present MCon, a system for building an elastic cloud for Android applications.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development of </a:t>
            </a:r>
            <a:r>
              <a:rPr lang="en-US" dirty="0" err="1"/>
              <a:t>Mcon</a:t>
            </a:r>
            <a:r>
              <a:rPr lang="en-US" dirty="0"/>
              <a:t> originates from our observation that m</a:t>
            </a:r>
            <a:r>
              <a:rPr dirty="0"/>
              <a:t>obile cloud workloads are becoming short-lived. Instead of keeping virtual phone</a:t>
            </a:r>
            <a:r>
              <a:rPr lang="en-US" dirty="0"/>
              <a:t>s</a:t>
            </a:r>
            <a:r>
              <a:rPr dirty="0"/>
              <a:t> running indefinitely, </a:t>
            </a:r>
            <a:r>
              <a:rPr lang="en-US" dirty="0"/>
              <a:t>new workloads like GUI-agent training and large scale app testing increasingly need</a:t>
            </a:r>
            <a:r>
              <a:rPr dirty="0"/>
              <a:t> </a:t>
            </a:r>
            <a:r>
              <a:rPr lang="en-US" dirty="0"/>
              <a:t>short, ephemeral Android </a:t>
            </a:r>
            <a:r>
              <a:rPr dirty="0"/>
              <a:t>environment</a:t>
            </a:r>
            <a:r>
              <a:rPr lang="en-US" dirty="0"/>
              <a:t>s running on Linux servers</a:t>
            </a:r>
            <a:r>
              <a:rPr dirty="0"/>
              <a:t>.</a:t>
            </a:r>
          </a:p>
          <a:p>
            <a:r>
              <a:rPr dirty="0"/>
              <a:t>For example, a GUI-agent rollout follows the loop below: provision </a:t>
            </a:r>
            <a:r>
              <a:rPr lang="en-US" dirty="0"/>
              <a:t>hundreds or thousands of</a:t>
            </a:r>
            <a:r>
              <a:rPr dirty="0"/>
              <a:t> clean tenant</a:t>
            </a:r>
            <a:r>
              <a:rPr lang="en-US" dirty="0"/>
              <a:t>s</a:t>
            </a:r>
            <a:r>
              <a:rPr dirty="0"/>
              <a:t>, deploy the app</a:t>
            </a:r>
            <a:r>
              <a:rPr lang="en-US" dirty="0"/>
              <a:t>s</a:t>
            </a:r>
            <a:r>
              <a:rPr dirty="0"/>
              <a:t>, </a:t>
            </a:r>
            <a:r>
              <a:rPr lang="en-US" dirty="0"/>
              <a:t>let the agent </a:t>
            </a:r>
            <a:r>
              <a:rPr dirty="0"/>
              <a:t>interact with </a:t>
            </a:r>
            <a:r>
              <a:rPr lang="en-US" dirty="0"/>
              <a:t>them</a:t>
            </a:r>
            <a:r>
              <a:rPr dirty="0"/>
              <a:t>, then record the </a:t>
            </a:r>
            <a:r>
              <a:rPr lang="en-US" dirty="0"/>
              <a:t>results </a:t>
            </a:r>
            <a:r>
              <a:rPr dirty="0"/>
              <a:t>and reset.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That </a:t>
            </a:r>
            <a:r>
              <a:rPr dirty="0"/>
              <a:t>gives us two </a:t>
            </a:r>
            <a:r>
              <a:rPr lang="en-US" dirty="0"/>
              <a:t>complementary elasticity </a:t>
            </a:r>
            <a:r>
              <a:rPr dirty="0"/>
              <a:t>requirements for</a:t>
            </a:r>
            <a:r>
              <a:rPr lang="en-US" dirty="0"/>
              <a:t> mobile clouds</a:t>
            </a:r>
            <a:r>
              <a:rPr dirty="0"/>
              <a:t>.</a:t>
            </a:r>
          </a:p>
          <a:p>
            <a:r>
              <a:rPr dirty="0"/>
              <a:t>First, low provisioning latency: short jobs should not spend most of their time waiting for Android to start.</a:t>
            </a:r>
          </a:p>
          <a:p>
            <a:r>
              <a:rPr dirty="0"/>
              <a:t>Second, high tenant density: each server should support many parallel environments at an affordable cost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Unfortunately, e</a:t>
            </a:r>
            <a:r>
              <a:rPr dirty="0"/>
              <a:t>xisting mobile stacks struggle on both dimensions. On </a:t>
            </a:r>
            <a:r>
              <a:rPr lang="en-US" dirty="0"/>
              <a:t>our test server</a:t>
            </a:r>
            <a:r>
              <a:rPr dirty="0"/>
              <a:t>, booting a burst of thirty-two instances takes over five minutes. </a:t>
            </a:r>
            <a:r>
              <a:rPr lang="en-US" dirty="0"/>
              <a:t>What’s worse, e</a:t>
            </a:r>
            <a:r>
              <a:rPr dirty="0"/>
              <a:t>ven an idle instance consumes gibibytes of host memory. Why is an Android environment so expensive before its app even starts working?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The main cost is the Android framework: a large </a:t>
            </a:r>
            <a:r>
              <a:rPr dirty="0" err="1"/>
              <a:t>userspace</a:t>
            </a:r>
            <a:r>
              <a:rPr dirty="0"/>
              <a:t> stack of services, libraries, and system state that every app depends on.</a:t>
            </a:r>
          </a:p>
          <a:p>
            <a:r>
              <a:rPr dirty="0"/>
              <a:t>Android thirteen has over sixty long-running processes and two hundred forty-two system services. </a:t>
            </a:r>
            <a:r>
              <a:rPr lang="en-US" dirty="0"/>
              <a:t>Even when running</a:t>
            </a:r>
            <a:r>
              <a:rPr dirty="0"/>
              <a:t> top-fifty-ap</a:t>
            </a:r>
            <a:r>
              <a:rPr lang="en-US" dirty="0"/>
              <a:t>ps</a:t>
            </a:r>
            <a:r>
              <a:rPr dirty="0"/>
              <a:t>, the framework </a:t>
            </a:r>
            <a:r>
              <a:rPr lang="en-US" dirty="0"/>
              <a:t>is still the biggest consumer of memory: it </a:t>
            </a:r>
            <a:r>
              <a:rPr dirty="0"/>
              <a:t>uses approximately eighty percent of </a:t>
            </a:r>
            <a:r>
              <a:rPr lang="en-US" dirty="0"/>
              <a:t>total</a:t>
            </a:r>
            <a:r>
              <a:rPr dirty="0"/>
              <a:t> memory on average.</a:t>
            </a:r>
          </a:p>
          <a:p>
            <a:r>
              <a:rPr dirty="0"/>
              <a:t>Conventional </a:t>
            </a:r>
            <a:r>
              <a:rPr lang="en-US" dirty="0"/>
              <a:t>container </a:t>
            </a:r>
            <a:r>
              <a:rPr dirty="0"/>
              <a:t>stacks duplicate this framework for every tenant. Each copy must be initialized and kept resident.</a:t>
            </a:r>
            <a:endParaRPr lang="en-US" dirty="0"/>
          </a:p>
          <a:p>
            <a:r>
              <a:rPr lang="en-US" dirty="0"/>
              <a:t>How to solve the problem?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There are plenty of work on fast container provisions in serverless computing, but they don’t work well in mobile scenarios, due to the need for diverse device profiles.</a:t>
            </a:r>
          </a:p>
          <a:p>
            <a:r>
              <a:rPr lang="en-US" dirty="0"/>
              <a:t>Boot-time configs like </a:t>
            </a:r>
            <a:r>
              <a:rPr dirty="0"/>
              <a:t>screen size, pixel density</a:t>
            </a:r>
            <a:r>
              <a:rPr lang="en-US" dirty="0"/>
              <a:t>, </a:t>
            </a:r>
            <a:r>
              <a:rPr dirty="0"/>
              <a:t>refresh rate</a:t>
            </a:r>
            <a:r>
              <a:rPr lang="en-US" dirty="0"/>
              <a:t>, CPU cores, memory size</a:t>
            </a:r>
            <a:r>
              <a:rPr dirty="0"/>
              <a:t> </a:t>
            </a:r>
            <a:r>
              <a:rPr lang="en-US" dirty="0"/>
              <a:t>all </a:t>
            </a:r>
            <a:r>
              <a:rPr dirty="0"/>
              <a:t>affect app behavior, so testing and training need </a:t>
            </a:r>
            <a:r>
              <a:rPr lang="en-US" dirty="0"/>
              <a:t>thousands of </a:t>
            </a:r>
            <a:r>
              <a:rPr dirty="0"/>
              <a:t>profiles</a:t>
            </a:r>
            <a:r>
              <a:rPr lang="en-US" dirty="0"/>
              <a:t> to generalize</a:t>
            </a:r>
            <a:r>
              <a:rPr dirty="0"/>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Pre-warm and snapshotting works bad when there are many device profiles: suppose </a:t>
            </a:r>
            <a:r>
              <a:rPr dirty="0"/>
              <a:t>we have warm instances for A, B, and C, but a request for D still misses. Capacity becomes fragmented across profiles.</a:t>
            </a:r>
          </a:p>
          <a:p>
            <a:r>
              <a:rPr lang="en-US" dirty="0"/>
              <a:t>What’s worse, even when a request hits the warm cache, </a:t>
            </a:r>
            <a:r>
              <a:rPr dirty="0"/>
              <a:t>every active instance still carries a full framework</a:t>
            </a:r>
            <a:r>
              <a:rPr lang="en-US" dirty="0"/>
              <a:t> and pays the memory price</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 our idea is to rethink the mobile container architecture, about </a:t>
            </a:r>
            <a:r>
              <a:rPr dirty="0"/>
              <a:t>what </a:t>
            </a:r>
            <a:r>
              <a:rPr lang="en-US" dirty="0"/>
              <a:t>to </a:t>
            </a:r>
            <a:r>
              <a:rPr dirty="0"/>
              <a:t>share</a:t>
            </a:r>
            <a:r>
              <a:rPr lang="en-US" dirty="0"/>
              <a:t> and what not</a:t>
            </a:r>
            <a:r>
              <a:rPr dirty="0"/>
              <a:t>.</a:t>
            </a:r>
            <a:r>
              <a:rPr lang="en-US" dirty="0"/>
              <a:t> What if we can let different tenants </a:t>
            </a:r>
            <a:r>
              <a:rPr dirty="0"/>
              <a:t>reuse one persistent framework</a:t>
            </a:r>
            <a:r>
              <a:rPr lang="en-US" dirty="0"/>
              <a:t>?</a:t>
            </a:r>
          </a:p>
          <a:p>
            <a:r>
              <a:rPr lang="en-US" dirty="0"/>
              <a:t>That addresses both elasticity requirements: a</a:t>
            </a:r>
            <a:r>
              <a:rPr dirty="0"/>
              <a:t>dding a tenant now </a:t>
            </a:r>
            <a:r>
              <a:rPr lang="en-US" dirty="0"/>
              <a:t>avoids </a:t>
            </a:r>
            <a:r>
              <a:rPr dirty="0"/>
              <a:t>booting </a:t>
            </a:r>
            <a:r>
              <a:rPr lang="en-US" dirty="0"/>
              <a:t>another </a:t>
            </a:r>
            <a:r>
              <a:rPr dirty="0"/>
              <a:t>full framework</a:t>
            </a:r>
            <a:r>
              <a:rPr lang="en-US" dirty="0"/>
              <a:t>, and we can</a:t>
            </a:r>
            <a:r>
              <a:rPr dirty="0"/>
              <a:t> </a:t>
            </a:r>
            <a:r>
              <a:rPr lang="en-US" dirty="0"/>
              <a:t>amortize </a:t>
            </a:r>
            <a:r>
              <a:rPr dirty="0"/>
              <a:t>the framework's memory cost across tenants.</a:t>
            </a:r>
          </a:p>
          <a:p>
            <a:r>
              <a:rPr lang="en-US" dirty="0"/>
              <a:t>The architecture comes with tradeoffs through. One thing is that shared Android framework becomes part of the trusted computing base, so a framework compromise can affect all co-located tenants. </a:t>
            </a:r>
            <a:r>
              <a:rPr lang="en-US" dirty="0" err="1"/>
              <a:t>MCon</a:t>
            </a:r>
            <a:r>
              <a:rPr lang="en-US" dirty="0"/>
              <a:t> therefore targets single-provider clusters with semi-trusted tenants, where compromises are unlikely and easy to audit. </a:t>
            </a:r>
          </a:p>
          <a:p>
            <a:r>
              <a:rPr lang="en-US" dirty="0"/>
              <a:t>The more important problem is that</a:t>
            </a:r>
            <a:r>
              <a:rPr dirty="0"/>
              <a:t> </a:t>
            </a:r>
            <a:r>
              <a:rPr lang="en-US" dirty="0"/>
              <a:t>the Android </a:t>
            </a:r>
            <a:r>
              <a:rPr dirty="0"/>
              <a:t>framework </a:t>
            </a:r>
            <a:r>
              <a:rPr lang="en-US" dirty="0"/>
              <a:t>is not designed for multi-tenancy. You see we don’t usually see ten people using the same smartphone, right?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Consequently, the Android system has single-user assumptions everywhere.</a:t>
            </a:r>
          </a:p>
          <a:p>
            <a:r>
              <a:rPr dirty="0"/>
              <a:t>Consider two tenants installing different versions of app X. Android treats the package name as globally unique, so </a:t>
            </a:r>
            <a:r>
              <a:rPr lang="en-US" dirty="0"/>
              <a:t>new</a:t>
            </a:r>
            <a:r>
              <a:rPr dirty="0"/>
              <a:t> installations </a:t>
            </a:r>
            <a:r>
              <a:rPr lang="en-US" dirty="0"/>
              <a:t>either fail or overwrite existing packages</a:t>
            </a:r>
            <a:r>
              <a:rPr dirty="0"/>
              <a:t>.</a:t>
            </a:r>
            <a:r>
              <a:rPr lang="en-US" dirty="0"/>
              <a:t> We don’t want our users to find out that their apps gets upgraded one day and fail to install another day.</a:t>
            </a:r>
            <a:endParaRPr dirty="0"/>
          </a:p>
          <a:p>
            <a:r>
              <a:rPr lang="en-US" dirty="0"/>
              <a:t>These g</a:t>
            </a:r>
            <a:r>
              <a:rPr dirty="0"/>
              <a:t>lobal </a:t>
            </a:r>
            <a:r>
              <a:rPr lang="en-US" dirty="0"/>
              <a:t>data structures</a:t>
            </a:r>
            <a:r>
              <a:rPr dirty="0"/>
              <a:t> create another problem: one tenant can see another tenant's apps and activity.</a:t>
            </a:r>
            <a:endParaRPr lang="en-US" dirty="0"/>
          </a:p>
          <a:p>
            <a:r>
              <a:rPr lang="en-US" dirty="0"/>
              <a:t>It’s </a:t>
            </a:r>
            <a:r>
              <a:rPr lang="en-US" altLang="zh-CN" dirty="0"/>
              <a:t>kind of scary to find out that your system actually hosts many applications that you didn’t install, and these apps could even get some idea of what you are doing.</a:t>
            </a:r>
            <a:r>
              <a:rPr lang="en-US" dirty="0"/>
              <a:t> </a:t>
            </a:r>
            <a:endParaRPr dirty="0"/>
          </a:p>
          <a:p>
            <a:r>
              <a:rPr dirty="0"/>
              <a:t>We </a:t>
            </a:r>
            <a:r>
              <a:rPr lang="en-US" dirty="0"/>
              <a:t>really </a:t>
            </a:r>
            <a:r>
              <a:rPr dirty="0"/>
              <a:t>need private views </a:t>
            </a:r>
            <a:r>
              <a:rPr lang="en-US" dirty="0"/>
              <a:t>on a shared</a:t>
            </a:r>
            <a:r>
              <a:rPr dirty="0"/>
              <a:t> 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One approach would be to make every framework service tenant-aware. But the framework contains millions of lines of code.</a:t>
            </a:r>
          </a:p>
          <a:p>
            <a:r>
              <a:rPr dirty="0"/>
              <a:t>Tenant awareness would reach into service internals and APIs, creating compatibility risks and ongoing maintenance work. </a:t>
            </a:r>
            <a:r>
              <a:rPr lang="en-US" dirty="0"/>
              <a:t>Even with powerful c</a:t>
            </a:r>
            <a:r>
              <a:rPr dirty="0"/>
              <a:t>oding agents</a:t>
            </a:r>
            <a:r>
              <a:rPr lang="en-US" dirty="0"/>
              <a:t>, they </a:t>
            </a:r>
            <a:r>
              <a:rPr dirty="0"/>
              <a:t>do not remove the need to validate those changes.</a:t>
            </a:r>
          </a:p>
          <a:p>
            <a:r>
              <a:rPr lang="en-US" dirty="0"/>
              <a:t>So i</a:t>
            </a:r>
            <a:r>
              <a:rPr dirty="0"/>
              <a:t>nstead of refactoring every service, we look for a </a:t>
            </a:r>
            <a:r>
              <a:rPr lang="en-US" dirty="0"/>
              <a:t>cleaner </a:t>
            </a:r>
            <a:r>
              <a:rPr dirty="0"/>
              <a:t>boundary where we can enforce each tenant's 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And that</a:t>
            </a:r>
            <a:r>
              <a:rPr dirty="0"/>
              <a:t> boundary is inter-process communication, or IPC. </a:t>
            </a:r>
            <a:r>
              <a:rPr lang="en-US" dirty="0"/>
              <a:t>Recall that the </a:t>
            </a:r>
            <a:r>
              <a:rPr dirty="0"/>
              <a:t>framework service are separate </a:t>
            </a:r>
            <a:r>
              <a:rPr dirty="0" err="1"/>
              <a:t>userspace</a:t>
            </a:r>
            <a:r>
              <a:rPr dirty="0"/>
              <a:t> processes</a:t>
            </a:r>
            <a:r>
              <a:rPr lang="en-US" dirty="0"/>
              <a:t>. The apps are too, and they</a:t>
            </a:r>
            <a:r>
              <a:rPr dirty="0"/>
              <a:t> </a:t>
            </a:r>
            <a:r>
              <a:rPr lang="en-US" dirty="0"/>
              <a:t>communicate </a:t>
            </a:r>
            <a:r>
              <a:rPr dirty="0"/>
              <a:t>through the kernel's Binder </a:t>
            </a:r>
            <a:r>
              <a:rPr lang="en-US" dirty="0"/>
              <a:t>IPC </a:t>
            </a:r>
            <a:r>
              <a:rPr dirty="0"/>
              <a:t>driver.</a:t>
            </a:r>
          </a:p>
          <a:p>
            <a:r>
              <a:rPr dirty="0"/>
              <a:t>MCon inserts a proxy in the framework-side bindings. </a:t>
            </a:r>
            <a:r>
              <a:rPr lang="en-US" dirty="0"/>
              <a:t>The</a:t>
            </a:r>
            <a:r>
              <a:rPr dirty="0"/>
              <a:t> proxy transforms </a:t>
            </a:r>
            <a:r>
              <a:rPr lang="en-US" dirty="0"/>
              <a:t>IPC data </a:t>
            </a:r>
            <a:r>
              <a:rPr dirty="0"/>
              <a:t>before existing service logic sees them.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We call the resulting abstraction a framework namespace. Each tenant gets a private view, but the framework itself is still shared.</a:t>
            </a:r>
          </a:p>
          <a:p>
            <a:r>
              <a:rPr dirty="0"/>
              <a:t>First, let’s </a:t>
            </a:r>
            <a:r>
              <a:rPr lang="en-US" dirty="0"/>
              <a:t>walk through an example</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 here’s the previous package conflict example. What</a:t>
            </a:r>
            <a:r>
              <a:rPr dirty="0"/>
              <a:t> MCon </a:t>
            </a:r>
            <a:r>
              <a:rPr lang="en-US" dirty="0"/>
              <a:t>does is that, whenever an IPC call contains the package name X, MCon </a:t>
            </a:r>
            <a:r>
              <a:rPr dirty="0"/>
              <a:t>translates it to X dot one for tenant one, and X dot two for tenant two.</a:t>
            </a:r>
          </a:p>
          <a:p>
            <a:r>
              <a:rPr dirty="0"/>
              <a:t>The shared framework therefore sees distinct packages, allowing different versions to coexist.</a:t>
            </a:r>
            <a:endParaRPr lang="en-US" dirty="0"/>
          </a:p>
          <a:p>
            <a:r>
              <a:rPr dirty="0"/>
              <a:t>On the return path, MCon translates those internal names back to X</a:t>
            </a:r>
            <a:r>
              <a:rPr lang="en-US" dirty="0"/>
              <a:t>, so the </a:t>
            </a:r>
            <a:r>
              <a:rPr dirty="0"/>
              <a:t>app </a:t>
            </a:r>
            <a:r>
              <a:rPr lang="en-US" dirty="0"/>
              <a:t>does not </a:t>
            </a:r>
            <a:r>
              <a:rPr dirty="0"/>
              <a:t>need</a:t>
            </a:r>
            <a:r>
              <a:rPr lang="en-US" dirty="0"/>
              <a:t> any</a:t>
            </a:r>
            <a:r>
              <a:rPr dirty="0"/>
              <a:t> modification.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above example is one of the over ten thousand framework APIs Android has. How do we systematically understand what and how to transform, and avoid writing rules for every single API? To do this, we take a two-step procedure.</a:t>
            </a:r>
          </a:p>
          <a:p>
            <a:r>
              <a:rPr lang="en-US" dirty="0"/>
              <a:t>First, we find out that all IPC transformations fall under four types of generic operations, each for a different isolation purpose.</a:t>
            </a:r>
            <a:endParaRPr dirty="0"/>
          </a:p>
          <a:p>
            <a:r>
              <a:rPr lang="en-US" dirty="0"/>
              <a:t>The example we just went through is an “virtualize” operation; v</a:t>
            </a:r>
            <a:r>
              <a:rPr dirty="0"/>
              <a:t>irtualize </a:t>
            </a:r>
            <a:r>
              <a:rPr lang="en-US" dirty="0"/>
              <a:t>provide</a:t>
            </a:r>
            <a:r>
              <a:rPr dirty="0"/>
              <a:t> tenant-specific </a:t>
            </a:r>
            <a:r>
              <a:rPr lang="en-US" dirty="0"/>
              <a:t>views of </a:t>
            </a:r>
            <a:r>
              <a:rPr dirty="0"/>
              <a:t>identities or state, such as package names.</a:t>
            </a:r>
          </a:p>
          <a:p>
            <a:r>
              <a:rPr dirty="0"/>
              <a:t>Filter </a:t>
            </a:r>
            <a:r>
              <a:rPr lang="en-US" dirty="0"/>
              <a:t>deal with visibility problems by </a:t>
            </a:r>
            <a:r>
              <a:rPr dirty="0"/>
              <a:t>remov</a:t>
            </a:r>
            <a:r>
              <a:rPr lang="en-US" dirty="0"/>
              <a:t>ing</a:t>
            </a:r>
            <a:r>
              <a:rPr dirty="0"/>
              <a:t> other tenants' objects.</a:t>
            </a:r>
          </a:p>
          <a:p>
            <a:r>
              <a:rPr dirty="0"/>
              <a:t>Route </a:t>
            </a:r>
            <a:r>
              <a:rPr lang="en-US" dirty="0"/>
              <a:t>deals with</a:t>
            </a:r>
            <a:r>
              <a:rPr dirty="0"/>
              <a:t> device</a:t>
            </a:r>
            <a:r>
              <a:rPr lang="en-US" dirty="0"/>
              <a:t> slices, which we will talk about later.</a:t>
            </a:r>
            <a:endParaRPr dirty="0"/>
          </a:p>
          <a:p>
            <a:r>
              <a:rPr dirty="0"/>
              <a:t>Reject blocks </a:t>
            </a:r>
            <a:r>
              <a:rPr lang="en-US" dirty="0"/>
              <a:t>privileged</a:t>
            </a:r>
            <a:r>
              <a:rPr dirty="0"/>
              <a:t> changes</a:t>
            </a:r>
            <a:r>
              <a:rPr lang="en-US" dirty="0"/>
              <a:t>, for instance, a request to turn off Wi-Fi, because all tenants would lose Internet if allowed.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Next, we map the four operations to the APIs. But instead of reasoning about them individually, we reason about the much smaller set of about eight hundred framework objects.</a:t>
            </a:r>
          </a:p>
          <a:p>
            <a:r>
              <a:rPr lang="en-US" dirty="0"/>
              <a:t>In particular, we identify global and tenant-scoped objects. </a:t>
            </a:r>
            <a:r>
              <a:rPr dirty="0"/>
              <a:t>Android version </a:t>
            </a:r>
            <a:r>
              <a:rPr lang="en-US" dirty="0"/>
              <a:t>is a global object: it means the same for every tenant and </a:t>
            </a:r>
            <a:r>
              <a:rPr dirty="0"/>
              <a:t>can pass through unchanged</a:t>
            </a:r>
            <a:r>
              <a:rPr lang="en-US" dirty="0"/>
              <a:t>.</a:t>
            </a:r>
            <a:r>
              <a:rPr dirty="0"/>
              <a:t> </a:t>
            </a:r>
            <a:r>
              <a:rPr lang="en-US" dirty="0"/>
              <a:t>The meaning of a </a:t>
            </a:r>
            <a:r>
              <a:rPr dirty="0"/>
              <a:t>package name</a:t>
            </a:r>
            <a:r>
              <a:rPr lang="en-US" dirty="0"/>
              <a:t>, however, is scoped to a particular tenant and </a:t>
            </a:r>
            <a:r>
              <a:rPr dirty="0"/>
              <a:t>needs transformation.</a:t>
            </a:r>
            <a:endParaRPr lang="en-US" dirty="0"/>
          </a:p>
          <a:p>
            <a:r>
              <a:rPr lang="en-US" dirty="0"/>
              <a:t>Then, we only need to transform those APIs whose arguments contain such tenant-scoped objects. </a:t>
            </a:r>
            <a:r>
              <a:rPr dirty="0"/>
              <a:t>Overall, about three-quarters of APIs pass through; the remaining quarter are transformed.</a:t>
            </a:r>
            <a:endParaRPr lang="en-US" dirty="0"/>
          </a:p>
          <a:p>
            <a:r>
              <a:rPr lang="en-US" dirty="0"/>
              <a:t>Because the framework-object surface is mostly stable,</a:t>
            </a:r>
            <a:r>
              <a:rPr dirty="0"/>
              <a:t> </a:t>
            </a:r>
            <a:r>
              <a:rPr lang="en-US" dirty="0"/>
              <a:t>the effort it takes to migrate between </a:t>
            </a:r>
            <a:r>
              <a:rPr dirty="0"/>
              <a:t>Android </a:t>
            </a:r>
            <a:r>
              <a:rPr lang="en-US" dirty="0"/>
              <a:t>versions is manageable, within tens of developer hours according to our experience.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Enough on the framework namespaces. As our architecture enables much higher tenant densities, another important problem arises: we observe that per-tenant performance drops dramatically at high tenant densities.</a:t>
            </a:r>
          </a:p>
          <a:p>
            <a:r>
              <a:rPr lang="en-US" dirty="0"/>
              <a:t>That is because the sheer volume of c</a:t>
            </a:r>
            <a:r>
              <a:rPr dirty="0"/>
              <a:t>ommands </a:t>
            </a:r>
            <a:r>
              <a:rPr lang="en-US" dirty="0"/>
              <a:t>flood</a:t>
            </a:r>
            <a:r>
              <a:rPr dirty="0"/>
              <a:t> one host process</a:t>
            </a:r>
            <a:r>
              <a:rPr lang="en-US" dirty="0"/>
              <a:t>, which puts huge stress on </a:t>
            </a:r>
            <a:r>
              <a:rPr dirty="0"/>
              <a:t>process-wide locks in virtual devices and </a:t>
            </a:r>
            <a:r>
              <a:rPr lang="en-US" dirty="0"/>
              <a:t>GPU </a:t>
            </a:r>
            <a:r>
              <a:rPr dirty="0"/>
              <a:t>driver</a:t>
            </a:r>
            <a:r>
              <a:rPr lang="en-US" dirty="0"/>
              <a:t>s</a:t>
            </a:r>
            <a:r>
              <a:rPr dirty="0"/>
              <a:t>.</a:t>
            </a:r>
            <a:endParaRPr lang="en-US" dirty="0"/>
          </a:p>
          <a:p>
            <a:r>
              <a:rPr lang="en-US" dirty="0"/>
              <a:t>But framework namespaces work at a higher level and do not eliminate device contention.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 we need to </a:t>
            </a:r>
            <a:r>
              <a:rPr dirty="0"/>
              <a:t>change the lower half of the architecture. The framework remains shared, but each tenant receives a </a:t>
            </a:r>
            <a:r>
              <a:rPr lang="en-US" dirty="0"/>
              <a:t>virtual </a:t>
            </a:r>
            <a:r>
              <a:rPr dirty="0"/>
              <a:t>device slice in a separate host process.</a:t>
            </a:r>
          </a:p>
          <a:p>
            <a:r>
              <a:rPr dirty="0"/>
              <a:t>A </a:t>
            </a:r>
            <a:r>
              <a:rPr lang="en-US" dirty="0"/>
              <a:t>device </a:t>
            </a:r>
            <a:r>
              <a:rPr dirty="0"/>
              <a:t>slice </a:t>
            </a:r>
            <a:r>
              <a:rPr lang="en-US" dirty="0"/>
              <a:t>is a set of</a:t>
            </a:r>
            <a:r>
              <a:rPr dirty="0"/>
              <a:t> virtual GPU, display, input, and other devices</a:t>
            </a:r>
            <a:r>
              <a:rPr lang="en-US" dirty="0"/>
              <a:t> dedicated to one tenant</a:t>
            </a:r>
            <a:r>
              <a:rPr dirty="0"/>
              <a:t>. </a:t>
            </a:r>
            <a:r>
              <a:rPr lang="en-US" dirty="0"/>
              <a:t>The namespace routing operation (that’s the third operation that we previously mentioned)</a:t>
            </a:r>
            <a:r>
              <a:rPr dirty="0"/>
              <a:t> </a:t>
            </a:r>
            <a:r>
              <a:rPr lang="en-US" dirty="0"/>
              <a:t>pins a </a:t>
            </a:r>
            <a:r>
              <a:rPr dirty="0"/>
              <a:t>slice</a:t>
            </a:r>
            <a:r>
              <a:rPr lang="en-US" dirty="0"/>
              <a:t> to a particular framework namespace.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rationale for slicing devices is that they are light: they start in less fifty </a:t>
            </a:r>
            <a:r>
              <a:rPr lang="en-US" dirty="0" err="1"/>
              <a:t>ms</a:t>
            </a:r>
            <a:r>
              <a:rPr lang="en-US" dirty="0"/>
              <a:t> and have small overhead.</a:t>
            </a:r>
          </a:p>
          <a:p>
            <a:r>
              <a:rPr dirty="0"/>
              <a:t>Creating a slice follows </a:t>
            </a:r>
            <a:r>
              <a:rPr lang="en-US" dirty="0"/>
              <a:t>a few </a:t>
            </a:r>
            <a:r>
              <a:rPr dirty="0"/>
              <a:t>steps. </a:t>
            </a:r>
            <a:r>
              <a:rPr lang="en-US" dirty="0"/>
              <a:t>When t</a:t>
            </a:r>
            <a:r>
              <a:rPr dirty="0"/>
              <a:t>he </a:t>
            </a:r>
            <a:r>
              <a:rPr lang="en-US" dirty="0"/>
              <a:t>hypervisor receives a request</a:t>
            </a:r>
            <a:r>
              <a:rPr dirty="0"/>
              <a:t> </a:t>
            </a:r>
            <a:r>
              <a:rPr lang="en-US" dirty="0"/>
              <a:t>to allocate a particular device profile, it </a:t>
            </a:r>
            <a:r>
              <a:rPr dirty="0"/>
              <a:t>spawns a host process.</a:t>
            </a:r>
          </a:p>
          <a:p>
            <a:r>
              <a:rPr dirty="0"/>
              <a:t>The hypervisor notifies the guest, </a:t>
            </a:r>
            <a:r>
              <a:rPr lang="en-US" dirty="0"/>
              <a:t>which then </a:t>
            </a:r>
            <a:r>
              <a:rPr dirty="0" err="1"/>
              <a:t>hotplugs</a:t>
            </a:r>
            <a:r>
              <a:rPr dirty="0"/>
              <a:t> the devices. MCon then </a:t>
            </a:r>
            <a:r>
              <a:rPr lang="en-US" dirty="0"/>
              <a:t>either </a:t>
            </a:r>
            <a:r>
              <a:rPr dirty="0"/>
              <a:t>creates a namespace</a:t>
            </a:r>
            <a:r>
              <a:rPr lang="en-US" dirty="0"/>
              <a:t> or reuses a namespace from a warm namespace pool. Note that </a:t>
            </a:r>
            <a:r>
              <a:rPr lang="en-US" dirty="0" err="1"/>
              <a:t>Mcon</a:t>
            </a:r>
            <a:r>
              <a:rPr lang="en-US" dirty="0"/>
              <a:t> can apply pre-warming techniques to further accelerate provisioning because namespaces are profile-agnostic.</a:t>
            </a:r>
          </a:p>
          <a:p>
            <a:r>
              <a:rPr lang="en-US" dirty="0"/>
              <a:t>The namespace is then</a:t>
            </a:r>
            <a:r>
              <a:rPr dirty="0"/>
              <a:t> </a:t>
            </a:r>
            <a:r>
              <a:rPr lang="en-US" dirty="0"/>
              <a:t>bound </a:t>
            </a:r>
            <a:r>
              <a:rPr dirty="0"/>
              <a:t>to the slice, and the tenant's app</a:t>
            </a:r>
            <a:r>
              <a:rPr lang="en-US" dirty="0"/>
              <a:t> is started. And that’s how device slices work.</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Virtual device slices isolate virtual devices, which is great, but that’s not the full story. </a:t>
            </a:r>
            <a:r>
              <a:rPr dirty="0"/>
              <a:t>Separate </a:t>
            </a:r>
            <a:r>
              <a:rPr lang="en-US" dirty="0"/>
              <a:t>slices </a:t>
            </a:r>
            <a:r>
              <a:rPr dirty="0"/>
              <a:t>still share the physical GPU.</a:t>
            </a:r>
            <a:endParaRPr lang="en-US" dirty="0"/>
          </a:p>
          <a:p>
            <a:r>
              <a:rPr dirty="0"/>
              <a:t>Their commands can accumulate in </a:t>
            </a:r>
            <a:r>
              <a:rPr lang="en-US" dirty="0"/>
              <a:t>GPU </a:t>
            </a:r>
            <a:r>
              <a:rPr dirty="0"/>
              <a:t>driver queues</a:t>
            </a:r>
            <a:r>
              <a:rPr lang="en-US" dirty="0"/>
              <a:t>, creating </a:t>
            </a:r>
            <a:r>
              <a:rPr dirty="0"/>
              <a:t>uneven gaps</a:t>
            </a:r>
            <a:r>
              <a:rPr lang="en-US" dirty="0"/>
              <a:t> between different GPU frames</a:t>
            </a:r>
            <a:r>
              <a:rPr dirty="0"/>
              <a:t>.</a:t>
            </a:r>
            <a:r>
              <a:rPr lang="en-US" dirty="0"/>
              <a:t> The gaps create janky frames that makes interactions with the system visually laggy.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to achieve steadier per-tenant performance? The hard problem is that the</a:t>
            </a:r>
            <a:r>
              <a:rPr dirty="0"/>
              <a:t> </a:t>
            </a:r>
            <a:r>
              <a:rPr lang="en-US" dirty="0"/>
              <a:t>NVIDIA </a:t>
            </a:r>
            <a:r>
              <a:rPr dirty="0"/>
              <a:t>GPU scheduler</a:t>
            </a:r>
            <a:r>
              <a:rPr lang="en-US" dirty="0"/>
              <a:t> is proprietary and is not really accessible from high-level graphics APIs like OpenGL and Vulkan, where </a:t>
            </a:r>
            <a:r>
              <a:rPr lang="en-US" dirty="0" err="1"/>
              <a:t>Mcon’s</a:t>
            </a:r>
            <a:r>
              <a:rPr lang="en-US" dirty="0"/>
              <a:t> virtual devices operate on.</a:t>
            </a:r>
            <a:r>
              <a:rPr dirty="0"/>
              <a:t> </a:t>
            </a:r>
            <a:endParaRPr lang="en-US" dirty="0"/>
          </a:p>
          <a:p>
            <a:r>
              <a:rPr lang="en-US" dirty="0"/>
              <a:t>So instead, </a:t>
            </a:r>
            <a:r>
              <a:rPr dirty="0" err="1"/>
              <a:t>MCon</a:t>
            </a:r>
            <a:r>
              <a:rPr dirty="0"/>
              <a:t> </a:t>
            </a:r>
            <a:r>
              <a:rPr lang="en-US" dirty="0"/>
              <a:t>uses an application-level scheduling mechanism</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Essentially whenever we detect the GPU queues are busy, w</a:t>
            </a:r>
            <a:r>
              <a:rPr dirty="0"/>
              <a:t>e keep </a:t>
            </a:r>
            <a:r>
              <a:rPr lang="en-US" dirty="0"/>
              <a:t>subsequent frames </a:t>
            </a:r>
            <a:r>
              <a:rPr dirty="0"/>
              <a:t>waiting inside each slice, before commands enter the shared driver queues.</a:t>
            </a:r>
            <a:r>
              <a:rPr lang="en-US" dirty="0"/>
              <a:t> The important thing to calculate is how much time to wait? To get that we uses a three-step mechanism.</a:t>
            </a:r>
            <a:endParaRPr dirty="0"/>
          </a:p>
          <a:p>
            <a:r>
              <a:rPr dirty="0"/>
              <a:t>First, we </a:t>
            </a:r>
            <a:r>
              <a:rPr lang="en-US" dirty="0"/>
              <a:t>estimate frame work, in relative units,</a:t>
            </a:r>
            <a:r>
              <a:rPr dirty="0"/>
              <a:t> using shader invocation</a:t>
            </a:r>
            <a:r>
              <a:rPr lang="en-US" dirty="0"/>
              <a:t> counts</a:t>
            </a:r>
            <a:r>
              <a:rPr dirty="0"/>
              <a:t>.</a:t>
            </a:r>
          </a:p>
          <a:p>
            <a:pPr algn="l"/>
            <a:r>
              <a:rPr dirty="0"/>
              <a:t>Second, we </a:t>
            </a:r>
            <a:r>
              <a:rPr lang="en-US" dirty="0"/>
              <a:t>measure how much </a:t>
            </a:r>
            <a:r>
              <a:rPr dirty="0"/>
              <a:t>GPU time</a:t>
            </a:r>
            <a:r>
              <a:rPr lang="en-US" dirty="0"/>
              <a:t> it actually takes for one unit of work to finish</a:t>
            </a:r>
            <a:r>
              <a:rPr dirty="0"/>
              <a:t>. </a:t>
            </a:r>
            <a:r>
              <a:rPr lang="en-US" dirty="0"/>
              <a:t>Because measured times</a:t>
            </a:r>
            <a:r>
              <a:rPr dirty="0"/>
              <a:t> </a:t>
            </a:r>
            <a:r>
              <a:rPr lang="en-US" dirty="0"/>
              <a:t>can include </a:t>
            </a:r>
            <a:r>
              <a:rPr dirty="0"/>
              <a:t>scheduling delays, we track the sliding minimum of </a:t>
            </a:r>
            <a:r>
              <a:rPr lang="en-US" dirty="0"/>
              <a:t>unit </a:t>
            </a:r>
            <a:r>
              <a:rPr dirty="0"/>
              <a:t>time</a:t>
            </a:r>
            <a:r>
              <a:rPr lang="en-US" dirty="0"/>
              <a:t>, based on the principle that a unit of work can never take less time to complete than what is physically required</a:t>
            </a:r>
            <a:r>
              <a:rPr dirty="0"/>
              <a:t>.</a:t>
            </a:r>
          </a:p>
          <a:p>
            <a:r>
              <a:rPr dirty="0"/>
              <a:t>Third, a feedback controller uses that estimate to adjust the delay before the next frame.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We evaluate MCon </a:t>
            </a:r>
            <a:r>
              <a:t>against </a:t>
            </a:r>
            <a:r>
              <a:rPr lang="en-US"/>
              <a:t>four representative </a:t>
            </a:r>
            <a:r>
              <a:rPr dirty="0"/>
              <a:t>systems</a:t>
            </a:r>
            <a:r>
              <a:rPr lang="en-US" dirty="0"/>
              <a:t>, with top-50 </a:t>
            </a:r>
            <a:r>
              <a:rPr dirty="0"/>
              <a:t>popular Android apps </a:t>
            </a:r>
            <a:r>
              <a:rPr lang="en-US" dirty="0"/>
              <a:t>as</a:t>
            </a:r>
            <a:r>
              <a:rPr dirty="0"/>
              <a:t> </a:t>
            </a:r>
            <a:r>
              <a:rPr lang="en-US" dirty="0"/>
              <a:t>the workload.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First, provisioning latency. </a:t>
            </a:r>
            <a:r>
              <a:rPr dirty="0" err="1"/>
              <a:t>MCon</a:t>
            </a:r>
            <a:r>
              <a:rPr dirty="0"/>
              <a:t> allocates one tenant in zero point nine </a:t>
            </a:r>
            <a:r>
              <a:rPr dirty="0" err="1"/>
              <a:t>nine</a:t>
            </a:r>
            <a:r>
              <a:rPr dirty="0"/>
              <a:t> seconds, fifteen to fifty-eight times faster than the baselines.</a:t>
            </a:r>
          </a:p>
          <a:p>
            <a:r>
              <a:rPr lang="en-US" dirty="0"/>
              <a:t>We achieve this because w</a:t>
            </a:r>
            <a:r>
              <a:rPr dirty="0"/>
              <a:t>e </a:t>
            </a:r>
            <a:r>
              <a:rPr lang="en-US" dirty="0"/>
              <a:t>don’t need to cold boot the framework; we </a:t>
            </a:r>
            <a:r>
              <a:rPr dirty="0" err="1"/>
              <a:t>hotplug</a:t>
            </a:r>
            <a:r>
              <a:rPr dirty="0"/>
              <a:t> devices, </a:t>
            </a:r>
            <a:r>
              <a:rPr lang="en-US" dirty="0"/>
              <a:t>create namespaces, </a:t>
            </a:r>
            <a:r>
              <a:rPr dirty="0"/>
              <a:t>and launch</a:t>
            </a:r>
            <a:r>
              <a:rPr lang="en-US" dirty="0"/>
              <a:t> apps</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What happens when we allow pre-warming? These heatmaps compare MCon and Redroid</a:t>
            </a:r>
            <a:r>
              <a:rPr lang="en-US" dirty="0"/>
              <a:t>, the best performing baseline</a:t>
            </a:r>
            <a:r>
              <a:rPr dirty="0"/>
              <a:t>.</a:t>
            </a:r>
          </a:p>
          <a:p>
            <a:r>
              <a:rPr dirty="0"/>
              <a:t>With one profile, </a:t>
            </a:r>
            <a:r>
              <a:rPr lang="en-US" dirty="0" err="1"/>
              <a:t>Redroid’s</a:t>
            </a:r>
            <a:r>
              <a:rPr lang="en-US" dirty="0"/>
              <a:t> warm pool almost always hits and performance is really good---even better than </a:t>
            </a:r>
            <a:r>
              <a:rPr lang="en-US" dirty="0" err="1"/>
              <a:t>MCon</a:t>
            </a:r>
            <a:r>
              <a:rPr dirty="0"/>
              <a:t>. As profile diversity grows, </a:t>
            </a:r>
            <a:r>
              <a:rPr lang="en-US" dirty="0" err="1"/>
              <a:t>Redroid’s</a:t>
            </a:r>
            <a:r>
              <a:rPr lang="en-US" dirty="0"/>
              <a:t> </a:t>
            </a:r>
            <a:r>
              <a:rPr dirty="0"/>
              <a:t>warm pools </a:t>
            </a:r>
            <a:r>
              <a:rPr lang="en-US" dirty="0"/>
              <a:t>start to </a:t>
            </a:r>
            <a:r>
              <a:rPr dirty="0"/>
              <a:t>miss requests, increasing tail latency and then average latency.</a:t>
            </a:r>
          </a:p>
          <a:p>
            <a:r>
              <a:rPr dirty="0"/>
              <a:t>MCon instead pre-allocates namespaces that can bind to any requested device slice. </a:t>
            </a:r>
            <a:r>
              <a:rPr lang="en-US" dirty="0"/>
              <a:t>Therefore, i</a:t>
            </a:r>
            <a:r>
              <a:rPr dirty="0"/>
              <a:t>ts latency </a:t>
            </a:r>
            <a:r>
              <a:rPr lang="en-US" dirty="0"/>
              <a:t>is consistent and </a:t>
            </a:r>
            <a:r>
              <a:rPr dirty="0"/>
              <a:t>profile</a:t>
            </a:r>
            <a:r>
              <a:rPr lang="en-US" dirty="0"/>
              <a:t>-agnostic</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Consolidation also reduces the total per-tenant host-memory footprint by seventy to eighty-two percent under active app workloads.</a:t>
            </a:r>
          </a:p>
          <a:p>
            <a:r>
              <a:rPr dirty="0"/>
              <a:t>On </a:t>
            </a:r>
            <a:r>
              <a:rPr lang="en-US" dirty="0"/>
              <a:t>our test</a:t>
            </a:r>
            <a:r>
              <a:rPr dirty="0"/>
              <a:t> server, MCon supports eighty-four active tenants, versus thirty-two for Redroid, the strongest baseline.</a:t>
            </a:r>
          </a:p>
          <a:p>
            <a:r>
              <a:rPr dirty="0"/>
              <a:t>Baselines </a:t>
            </a:r>
            <a:r>
              <a:rPr lang="en-US" dirty="0"/>
              <a:t>die because of </a:t>
            </a:r>
            <a:r>
              <a:rPr dirty="0"/>
              <a:t>host-memory pressure. </a:t>
            </a:r>
            <a:r>
              <a:rPr dirty="0" err="1"/>
              <a:t>MCon</a:t>
            </a:r>
            <a:r>
              <a:rPr dirty="0"/>
              <a:t> </a:t>
            </a:r>
            <a:r>
              <a:rPr lang="en-US" dirty="0"/>
              <a:t>removes the host memory wall</a:t>
            </a:r>
            <a:r>
              <a:rPr dirty="0"/>
              <a:t>,</a:t>
            </a:r>
            <a:r>
              <a:rPr lang="en-US" dirty="0"/>
              <a:t> its curve going all the way down (since GPU power saturates) till 84</a:t>
            </a:r>
            <a:r>
              <a:rPr dirty="0"/>
              <a:t> </a:t>
            </a:r>
            <a:r>
              <a:rPr lang="en-US" dirty="0"/>
              <a:t>tenants, due to </a:t>
            </a:r>
            <a:r>
              <a:rPr dirty="0"/>
              <a:t>fragmented GPU memory preventing new graphics-context allocations.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To conclude, </a:t>
            </a:r>
            <a:r>
              <a:rPr dirty="0" err="1"/>
              <a:t>M</a:t>
            </a:r>
            <a:r>
              <a:rPr lang="en-US" dirty="0" err="1"/>
              <a:t>c</a:t>
            </a:r>
            <a:r>
              <a:rPr dirty="0" err="1"/>
              <a:t>on</a:t>
            </a:r>
            <a:r>
              <a:rPr lang="en-US" dirty="0"/>
              <a:t> demonstrates that it is possible for Android containers to not duplicate the full framework</a:t>
            </a:r>
            <a:r>
              <a:rPr dirty="0"/>
              <a:t>.</a:t>
            </a:r>
            <a:endParaRPr lang="en-US" dirty="0"/>
          </a:p>
          <a:p>
            <a:r>
              <a:rPr dirty="0"/>
              <a:t>In production at </a:t>
            </a:r>
            <a:r>
              <a:rPr dirty="0" err="1"/>
              <a:t>Infinigence</a:t>
            </a:r>
            <a:r>
              <a:rPr dirty="0"/>
              <a:t> AI, MCon improves end-to-end RL training speed by 56%.</a:t>
            </a:r>
          </a:p>
          <a:p>
            <a:r>
              <a:rPr dirty="0"/>
              <a:t>Thank you. I'm happy to take questions.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shared framework remains trusted. A framework compromise can affect all co-located tenants, and a framework crash interrupts their apps.</a:t>
            </a:r>
          </a:p>
          <a:p>
            <a:r>
              <a:rPr dirty="0"/>
              <a:t>MCon targets single-provider, semi-trusted clusters, such as internal training and testing farms</a:t>
            </a:r>
            <a:r>
              <a:rPr lang="en-US" dirty="0"/>
              <a:t>. To deploy </a:t>
            </a:r>
            <a:r>
              <a:rPr lang="en-US" dirty="0" err="1"/>
              <a:t>Mcon</a:t>
            </a:r>
            <a:r>
              <a:rPr lang="en-US" dirty="0"/>
              <a:t> over</a:t>
            </a:r>
            <a:r>
              <a:rPr dirty="0"/>
              <a:t> </a:t>
            </a:r>
            <a:r>
              <a:rPr lang="en-US" dirty="0"/>
              <a:t>distrustful </a:t>
            </a:r>
            <a:r>
              <a:rPr dirty="0"/>
              <a:t>public-cloud workloads</a:t>
            </a:r>
            <a:r>
              <a:rPr lang="en-US" dirty="0"/>
              <a:t>, we need to introduce container hierarchies, such as allocating a dedicated </a:t>
            </a:r>
            <a:r>
              <a:rPr lang="en-US" dirty="0" err="1"/>
              <a:t>Mcon</a:t>
            </a:r>
            <a:r>
              <a:rPr lang="en-US" dirty="0"/>
              <a:t> instance for each cloud user </a:t>
            </a:r>
            <a:r>
              <a:rPr lang="en-US" altLang="zh-CN" dirty="0"/>
              <a:t>account</a:t>
            </a:r>
            <a:r>
              <a:rPr lang="en-US" dirty="0"/>
              <a: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45F00-9FB5-4797-A27C-34A514185371}"/>
              </a:ext>
            </a:extLst>
          </p:cNvPr>
          <p:cNvSpPr>
            <a:spLocks noGrp="1"/>
          </p:cNvSpPr>
          <p:nvPr>
            <p:ph type="ctrTitle"/>
          </p:nvPr>
        </p:nvSpPr>
        <p:spPr>
          <a:xfrm>
            <a:off x="685800" y="2130425"/>
            <a:ext cx="7772400" cy="1470025"/>
          </a:xfrm>
        </p:spPr>
        <p:txBody>
          <a:bodyPr/>
          <a:lstStyle/>
          <a:p>
            <a:r>
              <a:t>Click to edit Master title style</a:t>
            </a:r>
          </a:p>
        </p:txBody>
      </p:sp>
      <p:sp>
        <p:nvSpPr>
          <p:cNvPr id="3" name="Subtitle 2">
            <a:extLst>
              <a:ext uri="{FF2B5EF4-FFF2-40B4-BE49-F238E27FC236}">
                <a16:creationId xmlns:a16="http://schemas.microsoft.com/office/drawing/2014/main" id="{866C2B23-D923-4A78-88B0-A4A55E93959A}"/>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048D456-6E33-4D3B-B13A-3461B20ACCCC}"/>
              </a:ext>
            </a:extLst>
          </p:cNvPr>
          <p:cNvSpPr>
            <a:spLocks noGrp="1"/>
          </p:cNvSpPr>
          <p:nvPr>
            <p:ph type="dt" idx="10"/>
          </p:nvPr>
        </p:nvSpPr>
        <p:spPr/>
        <p:txBody>
          <a:body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E4D88F6F-F37F-4B65-A34B-146FA5EC8D5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F9D455F-E867-42C6-BA21-4EDAB0EEE4B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0281-A82E-4916-94EF-E007F7A79E58}"/>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7D277D5A-BA84-49C4-A5D3-4EDEC32A8C24}"/>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2E6CCD5-832D-49D0-9CE8-ADAA971A7BF6}"/>
              </a:ext>
            </a:extLst>
          </p:cNvPr>
          <p:cNvSpPr>
            <a:spLocks noGrp="1"/>
          </p:cNvSpPr>
          <p:nvPr>
            <p:ph type="dt" idx="10"/>
          </p:nvPr>
        </p:nvSpPr>
        <p:spPr/>
        <p:txBody>
          <a:body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ABAB799A-A11D-4F5B-8627-D6E059E8FAD7}"/>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46B9500-E374-4482-B75B-275DD38EBFCE}"/>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2AA3A-B450-47DB-8BE5-4A3EDC7E35B9}"/>
              </a:ext>
            </a:extLst>
          </p:cNvPr>
          <p:cNvSpPr>
            <a:spLocks noGrp="1"/>
          </p:cNvSpPr>
          <p:nvPr>
            <p:ph type="title"/>
          </p:nvPr>
        </p:nvSpPr>
        <p:spPr>
          <a:xfrm>
            <a:off x="722313" y="4406900"/>
            <a:ext cx="7772400" cy="1362075"/>
          </a:xfrm>
        </p:spPr>
        <p:txBody>
          <a:bodyPr anchor="t"/>
          <a:lstStyle>
            <a:lvl1pPr algn="l">
              <a:buNone/>
              <a:defRPr sz="4400" b="1" cap="all"/>
            </a:lvl1pPr>
          </a:lstStyle>
          <a:p>
            <a:r>
              <a:t>Click to edit Master title style</a:t>
            </a:r>
          </a:p>
        </p:txBody>
      </p:sp>
      <p:sp>
        <p:nvSpPr>
          <p:cNvPr id="3" name="Text Placeholder 2">
            <a:extLst>
              <a:ext uri="{FF2B5EF4-FFF2-40B4-BE49-F238E27FC236}">
                <a16:creationId xmlns:a16="http://schemas.microsoft.com/office/drawing/2014/main" id="{CF65A63E-1F9B-48E1-9BD8-535334A18181}"/>
              </a:ext>
            </a:extLst>
          </p:cNvPr>
          <p:cNvSpPr>
            <a:spLocks noGrp="1"/>
          </p:cNvSpPr>
          <p:nvPr>
            <p:ph type="body" idx="1"/>
          </p:nvPr>
        </p:nvSpPr>
        <p:spPr>
          <a:xfrm>
            <a:off x="722313" y="2906713"/>
            <a:ext cx="7772400" cy="1500187"/>
          </a:xfrm>
        </p:spPr>
        <p:txBody>
          <a:bodyPr anchor="b"/>
          <a:lstStyle>
            <a:lvl1pPr marL="0" indent="0">
              <a:buNone/>
              <a:defRPr sz="220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342F4D94-18B5-4728-B478-F0FEBAB21D7A}"/>
              </a:ext>
            </a:extLst>
          </p:cNvPr>
          <p:cNvSpPr>
            <a:spLocks noGrp="1"/>
          </p:cNvSpPr>
          <p:nvPr>
            <p:ph type="dt" idx="10"/>
          </p:nvPr>
        </p:nvSpPr>
        <p:spPr/>
        <p:txBody>
          <a:body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08CC1BDA-E999-44A4-B711-2FED72B4210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56EDC14-C04D-458E-902F-4F9C867FFFD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14DA1-366E-484F-8148-D400CD8E4644}"/>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393F1204-1930-43D7-A75B-8AF8D3DD8CDA}"/>
              </a:ext>
            </a:extLst>
          </p:cNvPr>
          <p:cNvSpPr>
            <a:spLocks noGrp="1"/>
          </p:cNvSpPr>
          <p:nvPr>
            <p:ph idx="1"/>
          </p:nvPr>
        </p:nvSpPr>
        <p:spPr>
          <a:xfrm>
            <a:off x="457200" y="1600200"/>
            <a:ext cx="4038600" cy="4525963"/>
          </a:xfrm>
        </p:spPr>
        <p:txBody>
          <a:bodyPr/>
          <a:lstStyle>
            <a:lvl1pPr>
              <a:buNone/>
              <a:defRPr sz="3200"/>
            </a:lvl1pPr>
            <a:lvl2pPr>
              <a:buNone/>
              <a:defRPr sz="2200"/>
            </a:lvl2pPr>
            <a:lvl3pPr>
              <a:buNone/>
              <a:defRPr sz="22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59F665B3-4E8C-44C1-AF45-7F2F1E15EAE5}"/>
              </a:ext>
            </a:extLst>
          </p:cNvPr>
          <p:cNvSpPr>
            <a:spLocks noGrp="1"/>
          </p:cNvSpPr>
          <p:nvPr>
            <p:ph idx="2"/>
          </p:nvPr>
        </p:nvSpPr>
        <p:spPr>
          <a:xfrm>
            <a:off x="4648200" y="1600200"/>
            <a:ext cx="4038600" cy="4525963"/>
          </a:xfrm>
        </p:spPr>
        <p:txBody>
          <a:bodyPr/>
          <a:lstStyle>
            <a:lvl1pPr>
              <a:buNone/>
              <a:defRPr sz="3200"/>
            </a:lvl1pPr>
            <a:lvl2pPr>
              <a:buNone/>
              <a:defRPr sz="2200"/>
            </a:lvl2pPr>
            <a:lvl3pPr>
              <a:buNone/>
              <a:defRPr sz="22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D5230-6831-4EB5-ABD0-C4F680F2AC27}"/>
              </a:ext>
            </a:extLst>
          </p:cNvPr>
          <p:cNvSpPr>
            <a:spLocks noGrp="1"/>
          </p:cNvSpPr>
          <p:nvPr>
            <p:ph type="dt" idx="10"/>
          </p:nvPr>
        </p:nvSpPr>
        <p:spPr/>
        <p:txBody>
          <a:bodyPr/>
          <a:lstStyle/>
          <a:p>
            <a:fld id="{5BCAD085-E8A6-8845-BD4E-CB4CCA059FC4}" type="datetimeFigureOut">
              <a:t>10/1/2026</a:t>
            </a:fld>
            <a:endParaRPr/>
          </a:p>
        </p:txBody>
      </p:sp>
      <p:sp>
        <p:nvSpPr>
          <p:cNvPr id="6" name="Footer Placeholder 5">
            <a:extLst>
              <a:ext uri="{FF2B5EF4-FFF2-40B4-BE49-F238E27FC236}">
                <a16:creationId xmlns:a16="http://schemas.microsoft.com/office/drawing/2014/main" id="{045FF1BF-12D7-4E89-9D11-39DC95C95686}"/>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809288D-E93C-4E5D-A0EC-E3AAB7E8EF5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15564-A635-40AC-9CEC-D5215944FF20}"/>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168EA75-2DDB-4A36-AD8E-5F4104411116}"/>
              </a:ext>
            </a:extLst>
          </p:cNvPr>
          <p:cNvSpPr>
            <a:spLocks noGrp="1"/>
          </p:cNvSpPr>
          <p:nvPr>
            <p:ph type="body" idx="1"/>
          </p:nvPr>
        </p:nvSpPr>
        <p:spPr>
          <a:xfrm>
            <a:off x="457200" y="1535113"/>
            <a:ext cx="4040188" cy="639762"/>
          </a:xfrm>
        </p:spPr>
        <p:txBody>
          <a:bodyPr anchor="b"/>
          <a:lstStyle>
            <a:lvl1pPr marL="0" indent="0">
              <a:buNone/>
              <a:defRPr sz="2200" b="1"/>
            </a:lvl1pPr>
            <a:lvl2pPr marL="457200" indent="0">
              <a:buNone/>
              <a:defRPr sz="2200" b="1"/>
            </a:lvl2pPr>
            <a:lvl3pPr marL="914400" indent="0">
              <a:buNone/>
              <a:defRPr sz="1800" b="1"/>
            </a:lvl3pPr>
            <a:lvl4pPr marL="1371600" indent="0">
              <a:buNone/>
              <a:defRPr sz="1800" b="1"/>
            </a:lvl4pPr>
            <a:lvl5pPr marL="1828800" indent="0">
              <a:buNone/>
              <a:defRPr sz="1800" b="1"/>
            </a:lvl5pPr>
            <a:lvl6pPr marL="2286000" indent="0">
              <a:buNone/>
              <a:defRPr sz="1800" b="1"/>
            </a:lvl6pPr>
            <a:lvl7pPr marL="2743200" indent="0">
              <a:buNone/>
              <a:defRPr sz="1800" b="1"/>
            </a:lvl7pPr>
            <a:lvl8pPr marL="3200400" indent="0">
              <a:buNone/>
              <a:defRPr sz="1800" b="1"/>
            </a:lvl8pPr>
            <a:lvl9pPr marL="3657600" indent="0">
              <a:buNone/>
              <a:defRPr sz="1800" b="1"/>
            </a:lvl9pPr>
          </a:lstStyle>
          <a:p>
            <a:pPr lvl="0">
              <a:buNone/>
            </a:pPr>
            <a:r>
              <a:t>Click to edit Master text styles</a:t>
            </a:r>
          </a:p>
        </p:txBody>
      </p:sp>
      <p:sp>
        <p:nvSpPr>
          <p:cNvPr id="4" name="Content Placeholder 3">
            <a:extLst>
              <a:ext uri="{FF2B5EF4-FFF2-40B4-BE49-F238E27FC236}">
                <a16:creationId xmlns:a16="http://schemas.microsoft.com/office/drawing/2014/main" id="{124D4EB5-60BF-4999-BA7E-DACD3919AA4A}"/>
              </a:ext>
            </a:extLst>
          </p:cNvPr>
          <p:cNvSpPr>
            <a:spLocks noGrp="1"/>
          </p:cNvSpPr>
          <p:nvPr>
            <p:ph idx="2"/>
          </p:nvPr>
        </p:nvSpPr>
        <p:spPr>
          <a:xfrm>
            <a:off x="457200" y="2174875"/>
            <a:ext cx="4040188" cy="3951288"/>
          </a:xfrm>
        </p:spPr>
        <p:txBody>
          <a:bodyPr/>
          <a:lstStyle>
            <a:lvl1pPr>
              <a:buNone/>
              <a:defRPr sz="2200"/>
            </a:lvl1pPr>
            <a:lvl2pPr>
              <a:buNone/>
              <a:defRPr sz="2200"/>
            </a:lvl2pPr>
            <a:lvl3pPr>
              <a:buNone/>
              <a:defRPr sz="18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645E5181-2A40-4FC8-B03A-96996C5D11E3}"/>
              </a:ext>
            </a:extLst>
          </p:cNvPr>
          <p:cNvSpPr>
            <a:spLocks noGrp="1"/>
          </p:cNvSpPr>
          <p:nvPr>
            <p:ph type="body" idx="3"/>
          </p:nvPr>
        </p:nvSpPr>
        <p:spPr>
          <a:xfrm>
            <a:off x="4645025" y="1535113"/>
            <a:ext cx="4041775" cy="639762"/>
          </a:xfrm>
        </p:spPr>
        <p:txBody>
          <a:bodyPr anchor="b"/>
          <a:lstStyle>
            <a:lvl1pPr marL="0" indent="0">
              <a:buNone/>
              <a:defRPr sz="2200" b="1"/>
            </a:lvl1pPr>
            <a:lvl2pPr marL="457200" indent="0">
              <a:buNone/>
              <a:defRPr sz="2200" b="1"/>
            </a:lvl2pPr>
            <a:lvl3pPr marL="914400" indent="0">
              <a:buNone/>
              <a:defRPr sz="1800" b="1"/>
            </a:lvl3pPr>
            <a:lvl4pPr marL="1371600" indent="0">
              <a:buNone/>
              <a:defRPr sz="1800" b="1"/>
            </a:lvl4pPr>
            <a:lvl5pPr marL="1828800" indent="0">
              <a:buNone/>
              <a:defRPr sz="1800" b="1"/>
            </a:lvl5pPr>
            <a:lvl6pPr marL="2286000" indent="0">
              <a:buNone/>
              <a:defRPr sz="1800" b="1"/>
            </a:lvl6pPr>
            <a:lvl7pPr marL="2743200" indent="0">
              <a:buNone/>
              <a:defRPr sz="1800" b="1"/>
            </a:lvl7pPr>
            <a:lvl8pPr marL="3200400" indent="0">
              <a:buNone/>
              <a:defRPr sz="1800" b="1"/>
            </a:lvl8pPr>
            <a:lvl9pPr marL="3657600" indent="0">
              <a:buNone/>
              <a:defRPr sz="1800" b="1"/>
            </a:lvl9pPr>
          </a:lstStyle>
          <a:p>
            <a:pPr lvl="0">
              <a:buNone/>
            </a:pPr>
            <a:r>
              <a:t>Click to edit Master text styles</a:t>
            </a:r>
          </a:p>
        </p:txBody>
      </p:sp>
      <p:sp>
        <p:nvSpPr>
          <p:cNvPr id="6" name="Content Placeholder 5">
            <a:extLst>
              <a:ext uri="{FF2B5EF4-FFF2-40B4-BE49-F238E27FC236}">
                <a16:creationId xmlns:a16="http://schemas.microsoft.com/office/drawing/2014/main" id="{3A44D04F-D4D4-462E-8A92-53C3C2EB2DBB}"/>
              </a:ext>
            </a:extLst>
          </p:cNvPr>
          <p:cNvSpPr>
            <a:spLocks noGrp="1"/>
          </p:cNvSpPr>
          <p:nvPr>
            <p:ph idx="4"/>
          </p:nvPr>
        </p:nvSpPr>
        <p:spPr>
          <a:xfrm>
            <a:off x="4645025" y="2174875"/>
            <a:ext cx="4041775" cy="3951288"/>
          </a:xfrm>
        </p:spPr>
        <p:txBody>
          <a:bodyPr/>
          <a:lstStyle>
            <a:lvl1pPr>
              <a:buNone/>
              <a:defRPr sz="2200"/>
            </a:lvl1pPr>
            <a:lvl2pPr>
              <a:buNone/>
              <a:defRPr sz="2200"/>
            </a:lvl2pPr>
            <a:lvl3pPr>
              <a:buNone/>
              <a:defRPr sz="18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8487FCC1-3F00-44CF-B99D-9A50A214281A}"/>
              </a:ext>
            </a:extLst>
          </p:cNvPr>
          <p:cNvSpPr>
            <a:spLocks noGrp="1"/>
          </p:cNvSpPr>
          <p:nvPr>
            <p:ph type="dt" idx="10"/>
          </p:nvPr>
        </p:nvSpPr>
        <p:spPr/>
        <p:txBody>
          <a:bodyPr/>
          <a:lstStyle/>
          <a:p>
            <a:fld id="{5BCAD085-E8A6-8845-BD4E-CB4CCA059FC4}" type="datetimeFigureOut">
              <a:t>10/1/2026</a:t>
            </a:fld>
            <a:endParaRPr/>
          </a:p>
        </p:txBody>
      </p:sp>
      <p:sp>
        <p:nvSpPr>
          <p:cNvPr id="8" name="Footer Placeholder 7">
            <a:extLst>
              <a:ext uri="{FF2B5EF4-FFF2-40B4-BE49-F238E27FC236}">
                <a16:creationId xmlns:a16="http://schemas.microsoft.com/office/drawing/2014/main" id="{F750B5D0-2252-46DD-A5B7-521A87856EE4}"/>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BA56E395-EBCA-4FC4-98A5-EF7FCBCE0B0D}"/>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085E-D534-4EC2-8597-042797917DFD}"/>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924C6685-FC6C-4F2E-93A9-4354EAD84EB9}"/>
              </a:ext>
            </a:extLst>
          </p:cNvPr>
          <p:cNvSpPr>
            <a:spLocks noGrp="1"/>
          </p:cNvSpPr>
          <p:nvPr>
            <p:ph type="dt" idx="10"/>
          </p:nvPr>
        </p:nvSpPr>
        <p:spPr/>
        <p:txBody>
          <a:bodyPr/>
          <a:lstStyle/>
          <a:p>
            <a:fld id="{5BCAD085-E8A6-8845-BD4E-CB4CCA059FC4}" type="datetimeFigureOut">
              <a:t>10/1/2026</a:t>
            </a:fld>
            <a:endParaRPr/>
          </a:p>
        </p:txBody>
      </p:sp>
      <p:sp>
        <p:nvSpPr>
          <p:cNvPr id="4" name="Footer Placeholder 3">
            <a:extLst>
              <a:ext uri="{FF2B5EF4-FFF2-40B4-BE49-F238E27FC236}">
                <a16:creationId xmlns:a16="http://schemas.microsoft.com/office/drawing/2014/main" id="{7BED525A-CDC5-4E98-B9CB-3CF0E6429364}"/>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535FDC66-7A96-423E-B1ED-404E0B77055E}"/>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25FC33-60BA-4608-B38F-7079E3B5E83D}"/>
              </a:ext>
            </a:extLst>
          </p:cNvPr>
          <p:cNvSpPr>
            <a:spLocks noGrp="1"/>
          </p:cNvSpPr>
          <p:nvPr>
            <p:ph type="dt" idx="10"/>
          </p:nvPr>
        </p:nvSpPr>
        <p:spPr/>
        <p:txBody>
          <a:bodyPr/>
          <a:lstStyle/>
          <a:p>
            <a:fld id="{5BCAD085-E8A6-8845-BD4E-CB4CCA059FC4}" type="datetimeFigureOut">
              <a:t>10/1/2026</a:t>
            </a:fld>
            <a:endParaRPr/>
          </a:p>
        </p:txBody>
      </p:sp>
      <p:sp>
        <p:nvSpPr>
          <p:cNvPr id="3" name="Footer Placeholder 2">
            <a:extLst>
              <a:ext uri="{FF2B5EF4-FFF2-40B4-BE49-F238E27FC236}">
                <a16:creationId xmlns:a16="http://schemas.microsoft.com/office/drawing/2014/main" id="{E665F056-410E-449C-A19B-8E8B3ABC2CB4}"/>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B287A57F-97B7-46C9-B5F2-9E2703B4B508}"/>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8ED8D-1DBD-436B-A2BA-1752B9191B7F}"/>
              </a:ext>
            </a:extLst>
          </p:cNvPr>
          <p:cNvSpPr>
            <a:spLocks noGrp="1"/>
          </p:cNvSpPr>
          <p:nvPr>
            <p:ph type="title"/>
          </p:nvPr>
        </p:nvSpPr>
        <p:spPr>
          <a:xfrm>
            <a:off x="457200" y="273050"/>
            <a:ext cx="3008313" cy="1162050"/>
          </a:xfrm>
        </p:spPr>
        <p:txBody>
          <a:bodyPr anchor="b"/>
          <a:lstStyle>
            <a:lvl1pPr algn="l">
              <a:buNone/>
              <a:defRPr sz="2200" b="1"/>
            </a:lvl1pPr>
          </a:lstStyle>
          <a:p>
            <a:r>
              <a:t>Click to edit Master title style</a:t>
            </a:r>
          </a:p>
        </p:txBody>
      </p:sp>
      <p:sp>
        <p:nvSpPr>
          <p:cNvPr id="3" name="Content Placeholder 2">
            <a:extLst>
              <a:ext uri="{FF2B5EF4-FFF2-40B4-BE49-F238E27FC236}">
                <a16:creationId xmlns:a16="http://schemas.microsoft.com/office/drawing/2014/main" id="{DFE8EDD9-10A7-4592-BE8D-6DDC2E1ADE19}"/>
              </a:ext>
            </a:extLst>
          </p:cNvPr>
          <p:cNvSpPr>
            <a:spLocks noGrp="1"/>
          </p:cNvSpPr>
          <p:nvPr>
            <p:ph idx="1"/>
          </p:nvPr>
        </p:nvSpPr>
        <p:spPr>
          <a:xfrm>
            <a:off x="3575050" y="273050"/>
            <a:ext cx="5111750" cy="5853113"/>
          </a:xfrm>
        </p:spPr>
        <p:txBody>
          <a:bodyPr/>
          <a:lstStyle>
            <a:lvl1pPr>
              <a:buNone/>
              <a:defRPr sz="3200"/>
            </a:lvl1pPr>
            <a:lvl2pPr>
              <a:buNone/>
              <a:defRPr sz="3200"/>
            </a:lvl2pPr>
            <a:lvl3pPr>
              <a:buNone/>
              <a:defRPr sz="2200"/>
            </a:lvl3pPr>
            <a:lvl4pPr>
              <a:buNone/>
              <a:defRPr sz="2200"/>
            </a:lvl4pPr>
            <a:lvl5pPr>
              <a:buNone/>
              <a:defRPr sz="2200"/>
            </a:lvl5pPr>
            <a:lvl6pPr>
              <a:buNone/>
              <a:defRPr sz="2200"/>
            </a:lvl6pPr>
            <a:lvl7pPr>
              <a:buNone/>
              <a:defRPr sz="2200"/>
            </a:lvl7pPr>
            <a:lvl8pPr>
              <a:buNone/>
              <a:defRPr sz="2200"/>
            </a:lvl8pPr>
            <a:lvl9pPr>
              <a:buNone/>
              <a:defRPr sz="22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E64646B8-629D-4C24-8A75-9CEB77AC54EB}"/>
              </a:ext>
            </a:extLst>
          </p:cNvPr>
          <p:cNvSpPr>
            <a:spLocks noGrp="1"/>
          </p:cNvSpPr>
          <p:nvPr>
            <p:ph type="body" idx="2"/>
          </p:nvPr>
        </p:nvSpPr>
        <p:spPr>
          <a:xfrm>
            <a:off x="457200" y="1435100"/>
            <a:ext cx="3008313" cy="4691063"/>
          </a:xfrm>
        </p:spPr>
        <p:txBody>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buNone/>
            </a:pPr>
            <a:r>
              <a:t>Click to edit Master text styles</a:t>
            </a:r>
          </a:p>
        </p:txBody>
      </p:sp>
      <p:sp>
        <p:nvSpPr>
          <p:cNvPr id="5" name="Date Placeholder 4">
            <a:extLst>
              <a:ext uri="{FF2B5EF4-FFF2-40B4-BE49-F238E27FC236}">
                <a16:creationId xmlns:a16="http://schemas.microsoft.com/office/drawing/2014/main" id="{B6539DE1-5923-4EC5-B57B-5DAB8ACCEF28}"/>
              </a:ext>
            </a:extLst>
          </p:cNvPr>
          <p:cNvSpPr>
            <a:spLocks noGrp="1"/>
          </p:cNvSpPr>
          <p:nvPr>
            <p:ph type="dt" idx="10"/>
          </p:nvPr>
        </p:nvSpPr>
        <p:spPr/>
        <p:txBody>
          <a:bodyPr/>
          <a:lstStyle/>
          <a:p>
            <a:fld id="{5BCAD085-E8A6-8845-BD4E-CB4CCA059FC4}" type="datetimeFigureOut">
              <a:t>10/1/2026</a:t>
            </a:fld>
            <a:endParaRPr/>
          </a:p>
        </p:txBody>
      </p:sp>
      <p:sp>
        <p:nvSpPr>
          <p:cNvPr id="6" name="Footer Placeholder 5">
            <a:extLst>
              <a:ext uri="{FF2B5EF4-FFF2-40B4-BE49-F238E27FC236}">
                <a16:creationId xmlns:a16="http://schemas.microsoft.com/office/drawing/2014/main" id="{B3368B2E-417D-4ACE-816C-AB0C79512F5C}"/>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AB5B5695-9E85-4556-AB2D-62FD1C1A6DE2}"/>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6EA6-8C6A-461E-B063-FE87CCE39F57}"/>
              </a:ext>
            </a:extLst>
          </p:cNvPr>
          <p:cNvSpPr>
            <a:spLocks noGrp="1"/>
          </p:cNvSpPr>
          <p:nvPr>
            <p:ph type="title"/>
          </p:nvPr>
        </p:nvSpPr>
        <p:spPr>
          <a:xfrm>
            <a:off x="1792288" y="4800600"/>
            <a:ext cx="5486400" cy="566738"/>
          </a:xfrm>
        </p:spPr>
        <p:txBody>
          <a:bodyPr anchor="b"/>
          <a:lstStyle>
            <a:lvl1pPr algn="l">
              <a:buNone/>
              <a:defRPr sz="2200" b="1"/>
            </a:lvl1pPr>
          </a:lstStyle>
          <a:p>
            <a:r>
              <a:t>Click to edit Master title style</a:t>
            </a:r>
          </a:p>
        </p:txBody>
      </p:sp>
      <p:sp>
        <p:nvSpPr>
          <p:cNvPr id="3" name="Picture Placeholder 2">
            <a:extLst>
              <a:ext uri="{FF2B5EF4-FFF2-40B4-BE49-F238E27FC236}">
                <a16:creationId xmlns:a16="http://schemas.microsoft.com/office/drawing/2014/main" id="{2643E389-AB3D-4E5F-9971-B1DD1AF9A84F}"/>
              </a:ext>
            </a:extLst>
          </p:cNvPr>
          <p:cNvSpPr>
            <a:spLocks noGrp="1"/>
          </p:cNvSpPr>
          <p:nvPr>
            <p:ph type="pic" idx="1"/>
          </p:nvPr>
        </p:nvSpPr>
        <p:spPr>
          <a:xfrm>
            <a:off x="1792288" y="612775"/>
            <a:ext cx="5486400" cy="4114800"/>
          </a:xfrm>
        </p:spPr>
        <p:txBody>
          <a:bodyPr/>
          <a:lstStyle>
            <a:lvl1pPr marL="0" indent="0">
              <a:buNone/>
              <a:defRPr sz="3200"/>
            </a:lvl1pPr>
            <a:lvl2pPr marL="457200" indent="0">
              <a:buNone/>
              <a:defRPr sz="3200"/>
            </a:lvl2pPr>
            <a:lvl3pPr marL="914400" indent="0">
              <a:buNone/>
              <a:defRPr sz="2200"/>
            </a:lvl3pPr>
            <a:lvl4pPr marL="1371600" indent="0">
              <a:buNone/>
              <a:defRPr sz="2200"/>
            </a:lvl4pPr>
            <a:lvl5pPr marL="1828800" indent="0">
              <a:buNone/>
              <a:defRPr sz="2200"/>
            </a:lvl5pPr>
            <a:lvl6pPr marL="2286000" indent="0">
              <a:buNone/>
              <a:defRPr sz="2200"/>
            </a:lvl6pPr>
            <a:lvl7pPr marL="2743200" indent="0">
              <a:buNone/>
              <a:defRPr sz="2200"/>
            </a:lvl7pPr>
            <a:lvl8pPr marL="3200400" indent="0">
              <a:buNone/>
              <a:defRPr sz="2200"/>
            </a:lvl8pPr>
            <a:lvl9pPr marL="3657600" indent="0">
              <a:buNone/>
              <a:defRPr sz="2200"/>
            </a:lvl9pPr>
          </a:lstStyle>
          <a:p>
            <a:endParaRPr/>
          </a:p>
        </p:txBody>
      </p:sp>
      <p:sp>
        <p:nvSpPr>
          <p:cNvPr id="4" name="Text Placeholder 3">
            <a:extLst>
              <a:ext uri="{FF2B5EF4-FFF2-40B4-BE49-F238E27FC236}">
                <a16:creationId xmlns:a16="http://schemas.microsoft.com/office/drawing/2014/main" id="{58199F32-579B-40AE-AE9E-C8325F6BCBB9}"/>
              </a:ext>
            </a:extLst>
          </p:cNvPr>
          <p:cNvSpPr>
            <a:spLocks noGrp="1"/>
          </p:cNvSpPr>
          <p:nvPr>
            <p:ph type="body" idx="2"/>
          </p:nvPr>
        </p:nvSpPr>
        <p:spPr>
          <a:xfrm>
            <a:off x="1792288" y="5367338"/>
            <a:ext cx="5486400" cy="804862"/>
          </a:xfrm>
        </p:spPr>
        <p:txBody>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buNone/>
            </a:pPr>
            <a:r>
              <a:t>Click to edit Master text styles</a:t>
            </a:r>
          </a:p>
        </p:txBody>
      </p:sp>
      <p:sp>
        <p:nvSpPr>
          <p:cNvPr id="5" name="Date Placeholder 4">
            <a:extLst>
              <a:ext uri="{FF2B5EF4-FFF2-40B4-BE49-F238E27FC236}">
                <a16:creationId xmlns:a16="http://schemas.microsoft.com/office/drawing/2014/main" id="{E734EDB6-4D83-4C0D-9346-9C5782AE8DCB}"/>
              </a:ext>
            </a:extLst>
          </p:cNvPr>
          <p:cNvSpPr>
            <a:spLocks noGrp="1"/>
          </p:cNvSpPr>
          <p:nvPr>
            <p:ph type="dt" idx="10"/>
          </p:nvPr>
        </p:nvSpPr>
        <p:spPr/>
        <p:txBody>
          <a:bodyPr/>
          <a:lstStyle/>
          <a:p>
            <a:fld id="{5BCAD085-E8A6-8845-BD4E-CB4CCA059FC4}" type="datetimeFigureOut">
              <a:t>10/1/2026</a:t>
            </a:fld>
            <a:endParaRPr/>
          </a:p>
        </p:txBody>
      </p:sp>
      <p:sp>
        <p:nvSpPr>
          <p:cNvPr id="6" name="Footer Placeholder 5">
            <a:extLst>
              <a:ext uri="{FF2B5EF4-FFF2-40B4-BE49-F238E27FC236}">
                <a16:creationId xmlns:a16="http://schemas.microsoft.com/office/drawing/2014/main" id="{32BCA4E9-58E1-4BA8-A341-70847FD8A5C6}"/>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8F66F8B0-B8D7-478E-B58A-AC7785DD87A3}"/>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7090B-6283-40BF-90DC-83742881E1E6}"/>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AAC3687B-53D8-4BD6-AC17-911F0E668DA9}"/>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29797483-16F4-456D-AC37-56AF81ED20C7}"/>
              </a:ext>
            </a:extLst>
          </p:cNvPr>
          <p:cNvSpPr>
            <a:spLocks noGrp="1"/>
          </p:cNvSpPr>
          <p:nvPr>
            <p:ph type="dt" idx="10"/>
          </p:nvPr>
        </p:nvSpPr>
        <p:spPr/>
        <p:txBody>
          <a:body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9982956D-0684-4AC1-AFDB-F33F442EC9D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EA39C10-BE08-41AB-A453-730DE68EBC64}"/>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9F72CE-C937-4AE0-A6B1-8FCC4DB2DBF6}"/>
              </a:ext>
            </a:extLst>
          </p:cNvPr>
          <p:cNvSpPr>
            <a:spLocks noGrp="1"/>
          </p:cNvSpPr>
          <p:nvPr>
            <p:ph type="title"/>
          </p:nvPr>
        </p:nvSpPr>
        <p:spPr>
          <a:xfrm>
            <a:off x="6629400" y="274638"/>
            <a:ext cx="2057400" cy="5851525"/>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31D75002-7E98-439F-B727-8E631ADFFBA6}"/>
              </a:ext>
            </a:extLst>
          </p:cNvPr>
          <p:cNvSpPr>
            <a:spLocks noGrp="1"/>
          </p:cNvSpPr>
          <p:nvPr>
            <p:ph type="body" idx="1"/>
          </p:nvPr>
        </p:nvSpPr>
        <p:spPr>
          <a:xfrm>
            <a:off x="457200" y="274638"/>
            <a:ext cx="60198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7206A01-69A9-4DEF-A92A-3AF6F91DB7BE}"/>
              </a:ext>
            </a:extLst>
          </p:cNvPr>
          <p:cNvSpPr>
            <a:spLocks noGrp="1"/>
          </p:cNvSpPr>
          <p:nvPr>
            <p:ph type="dt" idx="10"/>
          </p:nvPr>
        </p:nvSpPr>
        <p:spPr/>
        <p:txBody>
          <a:body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AD41E76B-5859-4451-A436-1DEB0940714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7C52DCB-44D5-4A97-B8A1-ACA5DF8DD20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CD0A3-8446-4753-917C-DC1370179390}"/>
              </a:ext>
            </a:extLst>
          </p:cNvPr>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661330CF-79FF-413F-AB32-1D5750ED0D27}"/>
              </a:ext>
            </a:extLst>
          </p:cNvPr>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1B260EA-2971-4FF2-BE2B-2BE4DBE262C5}"/>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400">
                <a:solidFill>
                  <a:schemeClr val="tx1">
                    <a:tint val="75000"/>
                  </a:schemeClr>
                </a:solidFill>
              </a:defRPr>
            </a:lvl1pPr>
          </a:lstStyle>
          <a:p>
            <a:fld id="{5BCAD085-E8A6-8845-BD4E-CB4CCA059FC4}" type="datetimeFigureOut">
              <a:t>10/1/2026</a:t>
            </a:fld>
            <a:endParaRPr/>
          </a:p>
        </p:txBody>
      </p:sp>
      <p:sp>
        <p:nvSpPr>
          <p:cNvPr id="5" name="Footer Placeholder 4">
            <a:extLst>
              <a:ext uri="{FF2B5EF4-FFF2-40B4-BE49-F238E27FC236}">
                <a16:creationId xmlns:a16="http://schemas.microsoft.com/office/drawing/2014/main" id="{39BEA25A-BEF4-419E-9FC9-C3F3F9EC60C7}"/>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4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893325DE-85EE-4402-9670-4001E4243B43}"/>
              </a:ext>
            </a:extLst>
          </p:cNvPr>
          <p:cNvSpPr>
            <a:spLocks noGrp="1"/>
          </p:cNvSpPr>
          <p:nvPr>
            <p:ph type="sldNum" idx="4"/>
          </p:nvPr>
        </p:nvSpPr>
        <p:spPr>
          <a:xfrm>
            <a:off x="6553200" y="6356350"/>
            <a:ext cx="2133600" cy="365125"/>
          </a:xfrm>
          <a:prstGeom prst="rect">
            <a:avLst/>
          </a:prstGeom>
        </p:spPr>
        <p:txBody>
          <a:bodyPr vert="horz" lIns="91440" tIns="45720" rIns="91440" bIns="45720" anchor="ctr"/>
          <a:lstStyle>
            <a:lvl1pPr algn="r">
              <a:buNone/>
              <a:defRPr sz="1400">
                <a:solidFill>
                  <a:schemeClr val="tx1">
                    <a:tint val="75000"/>
                  </a:schemeClr>
                </a:solidFill>
              </a:defRPr>
            </a:lvl1pPr>
          </a:lstStyle>
          <a:p>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a:spcBef>
          <a:spcPct val="0"/>
        </a:spcBef>
        <a:buNone/>
        <a:defRPr sz="4400" kern="1200">
          <a:solidFill>
            <a:schemeClr val="tx1"/>
          </a:solidFill>
          <a:latin typeface="+mj-lt"/>
          <a:ea typeface="+mj-lt"/>
          <a:cs typeface="+mj-lt"/>
        </a:defRPr>
      </a:lvl1pPr>
    </p:titleStyle>
    <p:bodyStyle>
      <a:lvl1pPr marL="342900" indent="-342900" algn="l" defTabSz="457200">
        <a:spcBef>
          <a:spcPct val="20000"/>
        </a:spcBef>
        <a:buFont typeface="Arial"/>
        <a:buChar char="•"/>
        <a:defRPr sz="3200" kern="1200">
          <a:solidFill>
            <a:schemeClr val="tx1"/>
          </a:solidFill>
          <a:latin typeface="+mn-lt"/>
          <a:ea typeface="+mn-lt"/>
          <a:cs typeface="+mn-lt"/>
        </a:defRPr>
      </a:lvl1pPr>
      <a:lvl2pPr marL="742950" indent="-285750" algn="l" defTabSz="457200">
        <a:spcBef>
          <a:spcPct val="20000"/>
        </a:spcBef>
        <a:buFont typeface="Arial"/>
        <a:buChar char="–"/>
        <a:defRPr sz="3200" kern="1200">
          <a:solidFill>
            <a:schemeClr val="tx1"/>
          </a:solidFill>
          <a:latin typeface="+mn-lt"/>
          <a:ea typeface="+mn-lt"/>
          <a:cs typeface="+mn-lt"/>
        </a:defRPr>
      </a:lvl2pPr>
      <a:lvl3pPr marL="1143000" indent="-228600" algn="l" defTabSz="457200">
        <a:spcBef>
          <a:spcPct val="20000"/>
        </a:spcBef>
        <a:buFont typeface="Arial"/>
        <a:buChar char="•"/>
        <a:defRPr sz="2200" kern="1200">
          <a:solidFill>
            <a:schemeClr val="tx1"/>
          </a:solidFill>
          <a:latin typeface="+mn-lt"/>
          <a:ea typeface="+mn-lt"/>
          <a:cs typeface="+mn-lt"/>
        </a:defRPr>
      </a:lvl3pPr>
      <a:lvl4pPr marL="1600200" indent="-228600" algn="l" defTabSz="457200">
        <a:spcBef>
          <a:spcPct val="20000"/>
        </a:spcBef>
        <a:buFont typeface="Arial"/>
        <a:buChar char="–"/>
        <a:defRPr sz="2200" kern="1200">
          <a:solidFill>
            <a:schemeClr val="tx1"/>
          </a:solidFill>
          <a:latin typeface="+mn-lt"/>
          <a:ea typeface="+mn-lt"/>
          <a:cs typeface="+mn-lt"/>
        </a:defRPr>
      </a:lvl4pPr>
      <a:lvl5pPr marL="2057400" indent="-228600" algn="l" defTabSz="457200">
        <a:spcBef>
          <a:spcPct val="20000"/>
        </a:spcBef>
        <a:buFont typeface="Arial"/>
        <a:buChar char="»"/>
        <a:defRPr sz="2200" kern="1200">
          <a:solidFill>
            <a:schemeClr val="tx1"/>
          </a:solidFill>
          <a:latin typeface="+mn-lt"/>
          <a:ea typeface="+mn-lt"/>
          <a:cs typeface="+mn-lt"/>
        </a:defRPr>
      </a:lvl5pPr>
      <a:lvl6pPr marL="2514600" indent="-228600" algn="l" defTabSz="457200">
        <a:spcBef>
          <a:spcPct val="20000"/>
        </a:spcBef>
        <a:buFont typeface="Arial"/>
        <a:buChar char="•"/>
        <a:defRPr sz="2200" kern="1200">
          <a:solidFill>
            <a:schemeClr val="tx1"/>
          </a:solidFill>
          <a:latin typeface="+mn-lt"/>
          <a:ea typeface="+mn-lt"/>
          <a:cs typeface="+mn-lt"/>
        </a:defRPr>
      </a:lvl6pPr>
      <a:lvl7pPr marL="2971800" indent="-228600" algn="l" defTabSz="457200">
        <a:spcBef>
          <a:spcPct val="20000"/>
        </a:spcBef>
        <a:buFont typeface="Arial"/>
        <a:buChar char="•"/>
        <a:defRPr sz="2200" kern="1200">
          <a:solidFill>
            <a:schemeClr val="tx1"/>
          </a:solidFill>
          <a:latin typeface="+mn-lt"/>
          <a:ea typeface="+mn-lt"/>
          <a:cs typeface="+mn-lt"/>
        </a:defRPr>
      </a:lvl7pPr>
      <a:lvl8pPr marL="3429000" indent="-228600" algn="l" defTabSz="457200">
        <a:spcBef>
          <a:spcPct val="20000"/>
        </a:spcBef>
        <a:buFont typeface="Arial"/>
        <a:buChar char="•"/>
        <a:defRPr sz="2200" kern="1200">
          <a:solidFill>
            <a:schemeClr val="tx1"/>
          </a:solidFill>
          <a:latin typeface="+mn-lt"/>
          <a:ea typeface="+mn-lt"/>
          <a:cs typeface="+mn-lt"/>
        </a:defRPr>
      </a:lvl8pPr>
      <a:lvl9pPr marL="3886200" indent="-228600" algn="l" defTabSz="457200">
        <a:spcBef>
          <a:spcPct val="20000"/>
        </a:spcBef>
        <a:buFont typeface="Arial"/>
        <a:buChar char="•"/>
        <a:defRPr sz="2200" kern="1200">
          <a:solidFill>
            <a:schemeClr val="tx1"/>
          </a:solidFill>
          <a:latin typeface="+mn-lt"/>
          <a:ea typeface="+mn-lt"/>
          <a:cs typeface="+mn-lt"/>
        </a:defRPr>
      </a:lvl9pPr>
    </p:bodyStyle>
    <p:otherStyle>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github.com/VirtualSoC/mcon-docs"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9979D9EC-9666-4C9F-B1B5-80D0FEC08579}"/>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a:t>
            </a:r>
          </a:p>
        </p:txBody>
      </p:sp>
      <p:sp>
        <p:nvSpPr>
          <p:cNvPr id="5" name="Text 4">
            <a:extLst>
              <a:ext uri="{FF2B5EF4-FFF2-40B4-BE49-F238E27FC236}">
                <a16:creationId xmlns:a16="http://schemas.microsoft.com/office/drawing/2014/main" id="{333A237F-33EB-46F1-BC2B-6F59D64EDE23}"/>
              </a:ext>
            </a:extLst>
          </p:cNvPr>
          <p:cNvSpPr>
            <a:spLocks noGrp="1"/>
          </p:cNvSpPr>
          <p:nvPr/>
        </p:nvSpPr>
        <p:spPr>
          <a:xfrm>
            <a:off x="548640" y="777240"/>
            <a:ext cx="11091672" cy="4572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FFFFFF"/>
                </a:solidFill>
                <a:latin typeface="Calibri"/>
                <a:ea typeface="Calibri"/>
                <a:cs typeface="Calibri"/>
              </a:rPr>
              <a:t>Symposium on Operating Systems Principles</a:t>
            </a:r>
          </a:p>
        </p:txBody>
      </p:sp>
      <p:sp>
        <p:nvSpPr>
          <p:cNvPr id="6" name="Text 5">
            <a:extLst>
              <a:ext uri="{FF2B5EF4-FFF2-40B4-BE49-F238E27FC236}">
                <a16:creationId xmlns:a16="http://schemas.microsoft.com/office/drawing/2014/main" id="{CAA99D9D-E233-4E2E-A2B3-E254E7E0241B}"/>
              </a:ext>
            </a:extLst>
          </p:cNvPr>
          <p:cNvSpPr>
            <a:spLocks noGrp="1"/>
          </p:cNvSpPr>
          <p:nvPr/>
        </p:nvSpPr>
        <p:spPr>
          <a:xfrm>
            <a:off x="609600" y="2209800"/>
            <a:ext cx="10972800" cy="1219200"/>
          </a:xfrm>
          <a:prstGeom prst="rect">
            <a:avLst/>
          </a:prstGeom>
          <a:noFill/>
        </p:spPr>
        <p:txBody>
          <a:bodyPr wrap="square" lIns="0" tIns="0" rIns="0" bIns="0" anchor="ctr">
            <a:noAutofit/>
          </a:bodyPr>
          <a:lstStyle/>
          <a:p>
            <a:pPr algn="ctr">
              <a:lnSpc>
                <a:spcPct val="107000"/>
              </a:lnSpc>
              <a:spcBef>
                <a:spcPts val="0"/>
              </a:spcBef>
              <a:spcAft>
                <a:spcPts val="0"/>
              </a:spcAft>
              <a:buNone/>
              <a:defRPr sz="3200"/>
            </a:pPr>
            <a:r>
              <a:rPr sz="3200" b="1" i="0" dirty="0">
                <a:solidFill>
                  <a:srgbClr val="171717"/>
                </a:solidFill>
                <a:latin typeface="Calibri"/>
                <a:ea typeface="Calibri"/>
                <a:cs typeface="Calibri"/>
              </a:rPr>
              <a:t>MCon: Building an Elastic Cloud</a:t>
            </a:r>
            <a:r>
              <a:rPr lang="en-US" sz="3200" b="1" i="0" dirty="0">
                <a:solidFill>
                  <a:srgbClr val="171717"/>
                </a:solidFill>
                <a:latin typeface="Calibri"/>
                <a:ea typeface="Calibri"/>
                <a:cs typeface="Calibri"/>
              </a:rPr>
              <a:t> </a:t>
            </a:r>
            <a:r>
              <a:rPr sz="3200" b="1" i="0" dirty="0">
                <a:solidFill>
                  <a:srgbClr val="171717"/>
                </a:solidFill>
                <a:latin typeface="Calibri"/>
                <a:ea typeface="Calibri"/>
                <a:cs typeface="Calibri"/>
              </a:rPr>
              <a:t>for Android Applications</a:t>
            </a:r>
          </a:p>
          <a:p>
            <a:pPr algn="ctr">
              <a:lnSpc>
                <a:spcPct val="107000"/>
              </a:lnSpc>
              <a:spcBef>
                <a:spcPts val="0"/>
              </a:spcBef>
              <a:spcAft>
                <a:spcPts val="0"/>
              </a:spcAft>
              <a:buNone/>
              <a:defRPr sz="3200"/>
            </a:pPr>
            <a:r>
              <a:rPr sz="3200" b="1" i="0" dirty="0">
                <a:solidFill>
                  <a:srgbClr val="171717"/>
                </a:solidFill>
                <a:latin typeface="Calibri"/>
                <a:ea typeface="Calibri"/>
                <a:cs typeface="Calibri"/>
              </a:rPr>
              <a:t>with Framework Consolidation</a:t>
            </a:r>
          </a:p>
        </p:txBody>
      </p:sp>
      <p:sp>
        <p:nvSpPr>
          <p:cNvPr id="7" name="Text 6">
            <a:extLst>
              <a:ext uri="{FF2B5EF4-FFF2-40B4-BE49-F238E27FC236}">
                <a16:creationId xmlns:a16="http://schemas.microsoft.com/office/drawing/2014/main" id="{BFAF494A-8AD8-4572-AA51-B41F6BD2B276}"/>
              </a:ext>
            </a:extLst>
          </p:cNvPr>
          <p:cNvSpPr>
            <a:spLocks noGrp="1"/>
          </p:cNvSpPr>
          <p:nvPr/>
        </p:nvSpPr>
        <p:spPr>
          <a:xfrm>
            <a:off x="812800" y="3759200"/>
            <a:ext cx="10566400" cy="787400"/>
          </a:xfrm>
          <a:prstGeom prst="rect">
            <a:avLst/>
          </a:prstGeom>
          <a:noFill/>
        </p:spPr>
        <p:txBody>
          <a:bodyPr wrap="square" lIns="0" tIns="0" rIns="0" bIns="0" anchor="ctr">
            <a:noAutofit/>
          </a:bodyPr>
          <a:lstStyle/>
          <a:p>
            <a:pPr algn="ctr">
              <a:lnSpc>
                <a:spcPct val="120000"/>
              </a:lnSpc>
              <a:spcBef>
                <a:spcPts val="0"/>
              </a:spcBef>
              <a:spcAft>
                <a:spcPts val="0"/>
              </a:spcAft>
              <a:buNone/>
              <a:defRPr sz="1800"/>
            </a:pPr>
            <a:r>
              <a:rPr sz="1800" b="0" i="0" u="sng" dirty="0">
                <a:solidFill>
                  <a:srgbClr val="171717"/>
                </a:solidFill>
                <a:latin typeface="Calibri"/>
                <a:ea typeface="Calibri"/>
                <a:cs typeface="Calibri"/>
              </a:rPr>
              <a:t>Jiaxing Qiu</a:t>
            </a:r>
            <a:r>
              <a:rPr sz="1800" b="0" i="0" dirty="0">
                <a:solidFill>
                  <a:srgbClr val="171717"/>
                </a:solidFill>
                <a:latin typeface="Calibri"/>
                <a:ea typeface="Calibri"/>
                <a:cs typeface="Calibri"/>
              </a:rPr>
              <a:t>¹, </a:t>
            </a:r>
            <a:r>
              <a:rPr sz="1800" b="0" i="0" dirty="0" err="1">
                <a:solidFill>
                  <a:srgbClr val="171717"/>
                </a:solidFill>
                <a:latin typeface="Calibri"/>
                <a:ea typeface="Calibri"/>
                <a:cs typeface="Calibri"/>
              </a:rPr>
              <a:t>Zijie</a:t>
            </a:r>
            <a:r>
              <a:rPr sz="1800" b="0" i="0" dirty="0">
                <a:solidFill>
                  <a:srgbClr val="171717"/>
                </a:solidFill>
                <a:latin typeface="Calibri"/>
                <a:ea typeface="Calibri"/>
                <a:cs typeface="Calibri"/>
              </a:rPr>
              <a:t> Zhou¹, Zhenhua Li¹, Hongyi Wang¹, </a:t>
            </a:r>
            <a:r>
              <a:rPr sz="1800" b="0" i="0" dirty="0" err="1">
                <a:solidFill>
                  <a:srgbClr val="171717"/>
                </a:solidFill>
                <a:latin typeface="Calibri"/>
                <a:ea typeface="Calibri"/>
                <a:cs typeface="Calibri"/>
              </a:rPr>
              <a:t>Zizhang</a:t>
            </a:r>
            <a:r>
              <a:rPr sz="1800" b="0" i="0" dirty="0">
                <a:solidFill>
                  <a:srgbClr val="171717"/>
                </a:solidFill>
                <a:latin typeface="Calibri"/>
                <a:ea typeface="Calibri"/>
                <a:cs typeface="Calibri"/>
              </a:rPr>
              <a:t> Liu¹, Yunhao Liu¹</a:t>
            </a:r>
          </a:p>
          <a:p>
            <a:pPr algn="ctr">
              <a:lnSpc>
                <a:spcPct val="120000"/>
              </a:lnSpc>
              <a:spcBef>
                <a:spcPts val="0"/>
              </a:spcBef>
              <a:spcAft>
                <a:spcPts val="0"/>
              </a:spcAft>
              <a:buNone/>
              <a:defRPr sz="1800"/>
            </a:pPr>
            <a:r>
              <a:rPr sz="1800" b="0" i="0" dirty="0" err="1">
                <a:solidFill>
                  <a:srgbClr val="171717"/>
                </a:solidFill>
                <a:latin typeface="Calibri"/>
                <a:ea typeface="Calibri"/>
                <a:cs typeface="Calibri"/>
              </a:rPr>
              <a:t>Yumeng</a:t>
            </a:r>
            <a:r>
              <a:rPr sz="1800" b="0" i="0" dirty="0">
                <a:solidFill>
                  <a:srgbClr val="171717"/>
                </a:solidFill>
                <a:latin typeface="Calibri"/>
                <a:ea typeface="Calibri"/>
                <a:cs typeface="Calibri"/>
              </a:rPr>
              <a:t> Liang², Jie Wu²˒³, Wen Xia⁴, </a:t>
            </a:r>
            <a:r>
              <a:rPr sz="1800" b="0" i="0" dirty="0" err="1">
                <a:solidFill>
                  <a:srgbClr val="171717"/>
                </a:solidFill>
                <a:latin typeface="Calibri"/>
                <a:ea typeface="Calibri"/>
                <a:cs typeface="Calibri"/>
              </a:rPr>
              <a:t>Tianyin</a:t>
            </a:r>
            <a:r>
              <a:rPr sz="1800" b="0" i="0" dirty="0">
                <a:solidFill>
                  <a:srgbClr val="171717"/>
                </a:solidFill>
                <a:latin typeface="Calibri"/>
                <a:ea typeface="Calibri"/>
                <a:cs typeface="Calibri"/>
              </a:rPr>
              <a:t> Xu⁵</a:t>
            </a:r>
          </a:p>
        </p:txBody>
      </p:sp>
      <p:pic>
        <p:nvPicPr>
          <p:cNvPr id="10" name="Picture 9">
            <a:extLst>
              <a:ext uri="{FF2B5EF4-FFF2-40B4-BE49-F238E27FC236}">
                <a16:creationId xmlns:a16="http://schemas.microsoft.com/office/drawing/2014/main" id="{C5F5AE6F-8E87-D5FB-50D8-FC3C7706495B}"/>
              </a:ext>
            </a:extLst>
          </p:cNvPr>
          <p:cNvPicPr>
            <a:picLocks noChangeAspect="1"/>
          </p:cNvPicPr>
          <p:nvPr/>
        </p:nvPicPr>
        <p:blipFill>
          <a:blip r:embed="rId3"/>
          <a:stretch>
            <a:fillRect/>
          </a:stretch>
        </p:blipFill>
        <p:spPr>
          <a:xfrm>
            <a:off x="-1524" y="-1"/>
            <a:ext cx="12193524" cy="1541795"/>
          </a:xfrm>
          <a:prstGeom prst="rect">
            <a:avLst/>
          </a:prstGeom>
        </p:spPr>
      </p:pic>
      <p:pic>
        <p:nvPicPr>
          <p:cNvPr id="14" name="object 5">
            <a:extLst>
              <a:ext uri="{FF2B5EF4-FFF2-40B4-BE49-F238E27FC236}">
                <a16:creationId xmlns:a16="http://schemas.microsoft.com/office/drawing/2014/main" id="{C022031D-29E4-F044-4C02-BAA5AD1DBF49}"/>
              </a:ext>
            </a:extLst>
          </p:cNvPr>
          <p:cNvPicPr/>
          <p:nvPr/>
        </p:nvPicPr>
        <p:blipFill>
          <a:blip r:embed="rId4" cstate="print"/>
          <a:stretch>
            <a:fillRect/>
          </a:stretch>
        </p:blipFill>
        <p:spPr>
          <a:xfrm>
            <a:off x="1825281" y="4926442"/>
            <a:ext cx="1471171" cy="733034"/>
          </a:xfrm>
          <a:prstGeom prst="rect">
            <a:avLst/>
          </a:prstGeom>
        </p:spPr>
      </p:pic>
      <p:pic>
        <p:nvPicPr>
          <p:cNvPr id="15" name="object 6">
            <a:extLst>
              <a:ext uri="{FF2B5EF4-FFF2-40B4-BE49-F238E27FC236}">
                <a16:creationId xmlns:a16="http://schemas.microsoft.com/office/drawing/2014/main" id="{42C83A98-2F51-BE25-54AA-2281E8966A96}"/>
              </a:ext>
            </a:extLst>
          </p:cNvPr>
          <p:cNvPicPr/>
          <p:nvPr/>
        </p:nvPicPr>
        <p:blipFill>
          <a:blip r:embed="rId5" cstate="print"/>
          <a:stretch>
            <a:fillRect/>
          </a:stretch>
        </p:blipFill>
        <p:spPr>
          <a:xfrm>
            <a:off x="7108039" y="5826760"/>
            <a:ext cx="1865376" cy="488788"/>
          </a:xfrm>
          <a:prstGeom prst="rect">
            <a:avLst/>
          </a:prstGeom>
        </p:spPr>
      </p:pic>
      <p:sp>
        <p:nvSpPr>
          <p:cNvPr id="17" name="TextBox 16">
            <a:extLst>
              <a:ext uri="{FF2B5EF4-FFF2-40B4-BE49-F238E27FC236}">
                <a16:creationId xmlns:a16="http://schemas.microsoft.com/office/drawing/2014/main" id="{E441A78E-AB75-20BF-FEB7-114607B5C551}"/>
              </a:ext>
            </a:extLst>
          </p:cNvPr>
          <p:cNvSpPr txBox="1"/>
          <p:nvPr/>
        </p:nvSpPr>
        <p:spPr>
          <a:xfrm>
            <a:off x="3347872" y="4803966"/>
            <a:ext cx="376263" cy="384810"/>
          </a:xfrm>
          <a:prstGeom prst="rect">
            <a:avLst/>
          </a:prstGeom>
          <a:noFill/>
        </p:spPr>
        <p:txBody>
          <a:bodyPr wrap="square">
            <a:noAutofit/>
          </a:bodyPr>
          <a:lstStyle/>
          <a:p>
            <a:pPr>
              <a:defRPr sz="1800"/>
            </a:pPr>
            <a:r>
              <a:rPr lang="en-US" sz="1800" b="1" dirty="0"/>
              <a:t>1</a:t>
            </a:r>
          </a:p>
        </p:txBody>
      </p:sp>
      <p:sp>
        <p:nvSpPr>
          <p:cNvPr id="18" name="TextBox 17">
            <a:extLst>
              <a:ext uri="{FF2B5EF4-FFF2-40B4-BE49-F238E27FC236}">
                <a16:creationId xmlns:a16="http://schemas.microsoft.com/office/drawing/2014/main" id="{B72E9F2E-A226-78B0-98C9-FC3A754B5537}"/>
              </a:ext>
            </a:extLst>
          </p:cNvPr>
          <p:cNvSpPr txBox="1"/>
          <p:nvPr/>
        </p:nvSpPr>
        <p:spPr>
          <a:xfrm>
            <a:off x="7664323" y="4803966"/>
            <a:ext cx="376263" cy="384810"/>
          </a:xfrm>
          <a:prstGeom prst="rect">
            <a:avLst/>
          </a:prstGeom>
          <a:noFill/>
        </p:spPr>
        <p:txBody>
          <a:bodyPr wrap="square">
            <a:noAutofit/>
          </a:bodyPr>
          <a:lstStyle/>
          <a:p>
            <a:pPr>
              <a:defRPr sz="1800"/>
            </a:pPr>
            <a:r>
              <a:rPr lang="en-US" sz="1800" b="1" dirty="0"/>
              <a:t>2</a:t>
            </a:r>
          </a:p>
        </p:txBody>
      </p:sp>
      <p:sp>
        <p:nvSpPr>
          <p:cNvPr id="19" name="TextBox 18">
            <a:extLst>
              <a:ext uri="{FF2B5EF4-FFF2-40B4-BE49-F238E27FC236}">
                <a16:creationId xmlns:a16="http://schemas.microsoft.com/office/drawing/2014/main" id="{63F56343-79D9-02B0-986E-D8197851F8A3}"/>
              </a:ext>
            </a:extLst>
          </p:cNvPr>
          <p:cNvSpPr txBox="1"/>
          <p:nvPr/>
        </p:nvSpPr>
        <p:spPr>
          <a:xfrm>
            <a:off x="10572420" y="4803966"/>
            <a:ext cx="376263" cy="384810"/>
          </a:xfrm>
          <a:prstGeom prst="rect">
            <a:avLst/>
          </a:prstGeom>
          <a:noFill/>
        </p:spPr>
        <p:txBody>
          <a:bodyPr wrap="square">
            <a:noAutofit/>
          </a:bodyPr>
          <a:lstStyle/>
          <a:p>
            <a:pPr>
              <a:defRPr sz="1800"/>
            </a:pPr>
            <a:r>
              <a:rPr lang="en-US" sz="1800" b="1" dirty="0"/>
              <a:t>3</a:t>
            </a:r>
          </a:p>
        </p:txBody>
      </p:sp>
      <p:pic>
        <p:nvPicPr>
          <p:cNvPr id="8" name="Picture 7" descr="Temple University | MTEC">
            <a:extLst>
              <a:ext uri="{FF2B5EF4-FFF2-40B4-BE49-F238E27FC236}">
                <a16:creationId xmlns:a16="http://schemas.microsoft.com/office/drawing/2014/main" id="{C304E31C-5C86-4FAA-0D89-D2E4CAE9A21B}"/>
              </a:ext>
            </a:extLst>
          </p:cNvPr>
          <p:cNvPicPr>
            <a:picLocks noChangeAspect="1"/>
          </p:cNvPicPr>
          <p:nvPr/>
        </p:nvPicPr>
        <p:blipFill>
          <a:blip r:embed="rId6"/>
          <a:srcRect t="27774" b="28502"/>
          <a:stretch>
            <a:fillRect/>
          </a:stretch>
        </p:blipFill>
        <p:spPr>
          <a:xfrm>
            <a:off x="8683623" y="5028596"/>
            <a:ext cx="1888800" cy="464549"/>
          </a:xfrm>
          <a:prstGeom prst="rect">
            <a:avLst/>
          </a:prstGeom>
        </p:spPr>
      </p:pic>
      <p:pic>
        <p:nvPicPr>
          <p:cNvPr id="9" name="Picture 8" descr="Study in China Virtual Event: Harbin Institute of Technology, Shenzhen  Harbin Institute of Technology, Shenzhen apply online|admisisons|Harbin  Institute of Technology, Shenzhen">
            <a:extLst>
              <a:ext uri="{FF2B5EF4-FFF2-40B4-BE49-F238E27FC236}">
                <a16:creationId xmlns:a16="http://schemas.microsoft.com/office/drawing/2014/main" id="{23B8A98E-DA42-C10D-C5A8-176544BE2AA0}"/>
              </a:ext>
            </a:extLst>
          </p:cNvPr>
          <p:cNvPicPr>
            <a:picLocks noChangeAspect="1"/>
          </p:cNvPicPr>
          <p:nvPr/>
        </p:nvPicPr>
        <p:blipFill>
          <a:blip r:embed="rId7"/>
          <a:stretch>
            <a:fillRect/>
          </a:stretch>
        </p:blipFill>
        <p:spPr>
          <a:xfrm>
            <a:off x="2991776" y="5789641"/>
            <a:ext cx="3250889" cy="597276"/>
          </a:xfrm>
          <a:prstGeom prst="rect">
            <a:avLst/>
          </a:prstGeom>
        </p:spPr>
      </p:pic>
      <p:pic>
        <p:nvPicPr>
          <p:cNvPr id="11" name="Picture 10">
            <a:extLst>
              <a:ext uri="{FF2B5EF4-FFF2-40B4-BE49-F238E27FC236}">
                <a16:creationId xmlns:a16="http://schemas.microsoft.com/office/drawing/2014/main" id="{9E300FD1-A00B-680B-4B8A-FBF817BC5628}"/>
              </a:ext>
              <a:ext uri="{C183D7F6-B498-43B3-948B-1728B52AA6E4}">
                <adec:decorative xmlns:adec="http://schemas.microsoft.com/office/drawing/2017/decorative" val="1"/>
              </a:ext>
            </a:extLst>
          </p:cNvPr>
          <p:cNvPicPr>
            <a:picLocks noChangeAspect="1"/>
          </p:cNvPicPr>
          <p:nvPr/>
        </p:nvPicPr>
        <p:blipFill>
          <a:blip r:embed="rId8">
            <a:alphaModFix/>
            <a:duotone>
              <a:schemeClr val="accent1">
                <a:shade val="45000"/>
                <a:satMod val="135000"/>
              </a:schemeClr>
              <a:prstClr val="white"/>
            </a:duotone>
            <a:extLst>
              <a:ext uri="{BEBA8EAE-BF5A-486C-A8C5-ECC9F3942E4B}">
                <a14:imgProps xmlns:a14="http://schemas.microsoft.com/office/drawing/2010/main">
                  <a14:imgLayer r:embed="rId9">
                    <a14:imgEffect>
                      <a14:brightnessContrast bright="-100000" contrast="-40000"/>
                    </a14:imgEffect>
                  </a14:imgLayer>
                </a14:imgProps>
              </a:ext>
            </a:extLst>
          </a:blip>
          <a:stretch>
            <a:fillRect/>
          </a:stretch>
        </p:blipFill>
        <p:spPr>
          <a:xfrm>
            <a:off x="4182512" y="5084049"/>
            <a:ext cx="3556711" cy="488788"/>
          </a:xfrm>
          <a:prstGeom prst="rect">
            <a:avLst/>
          </a:prstGeom>
        </p:spPr>
      </p:pic>
      <p:sp>
        <p:nvSpPr>
          <p:cNvPr id="3" name="TextBox 2">
            <a:extLst>
              <a:ext uri="{FF2B5EF4-FFF2-40B4-BE49-F238E27FC236}">
                <a16:creationId xmlns:a16="http://schemas.microsoft.com/office/drawing/2014/main" id="{AD0056FB-86A0-E336-E070-841B03D3F28B}"/>
              </a:ext>
            </a:extLst>
          </p:cNvPr>
          <p:cNvSpPr txBox="1"/>
          <p:nvPr/>
        </p:nvSpPr>
        <p:spPr>
          <a:xfrm>
            <a:off x="6198832" y="5623281"/>
            <a:ext cx="376263" cy="384810"/>
          </a:xfrm>
          <a:prstGeom prst="rect">
            <a:avLst/>
          </a:prstGeom>
          <a:noFill/>
        </p:spPr>
        <p:txBody>
          <a:bodyPr wrap="square">
            <a:noAutofit/>
          </a:bodyPr>
          <a:lstStyle/>
          <a:p>
            <a:pPr>
              <a:defRPr sz="1800"/>
            </a:pPr>
            <a:r>
              <a:rPr lang="en-US" sz="1800" b="1" dirty="0"/>
              <a:t>4</a:t>
            </a:r>
          </a:p>
        </p:txBody>
      </p:sp>
      <p:sp>
        <p:nvSpPr>
          <p:cNvPr id="12" name="TextBox 11">
            <a:extLst>
              <a:ext uri="{FF2B5EF4-FFF2-40B4-BE49-F238E27FC236}">
                <a16:creationId xmlns:a16="http://schemas.microsoft.com/office/drawing/2014/main" id="{65EAF3AA-DE6A-1571-AC99-225544850511}"/>
              </a:ext>
            </a:extLst>
          </p:cNvPr>
          <p:cNvSpPr txBox="1"/>
          <p:nvPr/>
        </p:nvSpPr>
        <p:spPr>
          <a:xfrm>
            <a:off x="9030919" y="5623281"/>
            <a:ext cx="376263" cy="384810"/>
          </a:xfrm>
          <a:prstGeom prst="rect">
            <a:avLst/>
          </a:prstGeom>
          <a:noFill/>
        </p:spPr>
        <p:txBody>
          <a:bodyPr wrap="square">
            <a:noAutofit/>
          </a:bodyPr>
          <a:lstStyle/>
          <a:p>
            <a:pPr>
              <a:defRPr sz="1800"/>
            </a:pPr>
            <a:r>
              <a:rPr lang="en-US" sz="1800" b="1" dirty="0"/>
              <a:t>5</a:t>
            </a:r>
          </a:p>
        </p:txBody>
      </p:sp>
    </p:spTree>
    <p:extLst>
      <p:ext uri="{BB962C8B-B14F-4D97-AF65-F5344CB8AC3E}">
        <p14:creationId xmlns:p14="http://schemas.microsoft.com/office/powerpoint/2010/main" val="13619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2AC8E44C-09B0-47BA-B123-148ED6BD4969}"/>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Mobile Cloud Computing Is Becoming Ephemeral</a:t>
            </a:r>
          </a:p>
        </p:txBody>
      </p:sp>
      <p:sp>
        <p:nvSpPr>
          <p:cNvPr id="5" name="Text 4">
            <a:extLst>
              <a:ext uri="{FF2B5EF4-FFF2-40B4-BE49-F238E27FC236}">
                <a16:creationId xmlns:a16="http://schemas.microsoft.com/office/drawing/2014/main" id="{04395CA3-E63F-4FF6-B7C8-A18A5B34BACF}"/>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a:t>
            </a:r>
          </a:p>
        </p:txBody>
      </p:sp>
      <p:sp>
        <p:nvSpPr>
          <p:cNvPr id="500" name="Mobile cloud trend introduction">
            <a:extLst>
              <a:ext uri="{FF2B5EF4-FFF2-40B4-BE49-F238E27FC236}">
                <a16:creationId xmlns:a16="http://schemas.microsoft.com/office/drawing/2014/main" id="{C7FB4A22-FB44-4212-A517-6BEE7CEF2567}"/>
              </a:ext>
            </a:extLst>
          </p:cNvPr>
          <p:cNvSpPr>
            <a:spLocks noGrp="1"/>
          </p:cNvSpPr>
          <p:nvPr/>
        </p:nvSpPr>
        <p:spPr>
          <a:xfrm>
            <a:off x="508000" y="1016000"/>
            <a:ext cx="11176000" cy="431800"/>
          </a:xfrm>
          <a:prstGeom prst="rect">
            <a:avLst/>
          </a:prstGeom>
          <a:noFill/>
          <a:ln w="0">
            <a:noFill/>
          </a:ln>
        </p:spPr>
        <p:txBody>
          <a:bodyPr wrap="square" lIns="0" tIns="0" rIns="0" bIns="0" anchor="ctr">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Mobile cloud computing is shifting toward short-lived workloads.</a:t>
            </a:r>
          </a:p>
        </p:txBody>
      </p:sp>
      <p:sp>
        <p:nvSpPr>
          <p:cNvPr id="501" name="Long-running virtual devices">
            <a:extLst>
              <a:ext uri="{FF2B5EF4-FFF2-40B4-BE49-F238E27FC236}">
                <a16:creationId xmlns:a16="http://schemas.microsoft.com/office/drawing/2014/main" id="{7D9D843B-C90D-4F92-ABD1-D5AFCE7386E3}"/>
              </a:ext>
            </a:extLst>
          </p:cNvPr>
          <p:cNvSpPr>
            <a:spLocks noGrp="1"/>
          </p:cNvSpPr>
          <p:nvPr/>
        </p:nvSpPr>
        <p:spPr>
          <a:xfrm>
            <a:off x="685800" y="1549400"/>
            <a:ext cx="4445000" cy="990600"/>
          </a:xfrm>
          <a:prstGeom prst="rect">
            <a:avLst/>
          </a:prstGeom>
          <a:noFill/>
          <a:ln w="0">
            <a:noFill/>
          </a:ln>
        </p:spPr>
        <p:txBody>
          <a:bodyPr wrap="square" lIns="0" tIns="0" rIns="0" bIns="0" anchor="ctr">
            <a:noAutofit/>
          </a:bodyPr>
          <a:lstStyle/>
          <a:p>
            <a:pPr algn="ctr">
              <a:defRPr sz="3200" b="1">
                <a:solidFill>
                  <a:srgbClr val="696969"/>
                </a:solidFill>
                <a:latin typeface="Calibri"/>
                <a:ea typeface="Calibri"/>
                <a:cs typeface="Calibri"/>
              </a:defRPr>
            </a:pPr>
            <a:r>
              <a:rPr sz="3200" b="1">
                <a:solidFill>
                  <a:srgbClr val="696969"/>
                </a:solidFill>
                <a:latin typeface="Calibri"/>
                <a:ea typeface="Calibri"/>
                <a:cs typeface="Calibri"/>
              </a:rPr>
              <a:t>Long-running</a:t>
            </a:r>
          </a:p>
          <a:p>
            <a:pPr algn="ctr">
              <a:defRPr sz="3200" b="1">
                <a:solidFill>
                  <a:srgbClr val="696969"/>
                </a:solidFill>
                <a:latin typeface="Calibri"/>
                <a:ea typeface="Calibri"/>
                <a:cs typeface="Calibri"/>
              </a:defRPr>
            </a:pPr>
            <a:r>
              <a:rPr sz="3200" b="1">
                <a:solidFill>
                  <a:srgbClr val="696969"/>
                </a:solidFill>
                <a:latin typeface="Calibri"/>
                <a:ea typeface="Calibri"/>
                <a:cs typeface="Calibri"/>
              </a:rPr>
              <a:t>virtual devices</a:t>
            </a:r>
          </a:p>
        </p:txBody>
      </p:sp>
      <p:sp>
        <p:nvSpPr>
          <p:cNvPr id="502" name="Paradigm shift">
            <a:extLst>
              <a:ext uri="{FF2B5EF4-FFF2-40B4-BE49-F238E27FC236}">
                <a16:creationId xmlns:a16="http://schemas.microsoft.com/office/drawing/2014/main" id="{51CBF7F7-E773-4806-BCA1-77F008B4E256}"/>
              </a:ext>
            </a:extLst>
          </p:cNvPr>
          <p:cNvSpPr>
            <a:spLocks noGrp="1"/>
          </p:cNvSpPr>
          <p:nvPr/>
        </p:nvSpPr>
        <p:spPr>
          <a:xfrm>
            <a:off x="5267325" y="2076450"/>
            <a:ext cx="1095375" cy="953"/>
          </a:xfrm>
          <a:prstGeom prst="line">
            <a:avLst/>
          </a:prstGeom>
          <a:noFill/>
          <a:ln w="28575">
            <a:solidFill>
              <a:srgbClr val="326D9F"/>
            </a:solidFill>
          </a:ln>
        </p:spPr>
        <p:txBody>
          <a:bodyPr/>
          <a:lstStyle/>
          <a:p>
            <a:endParaRPr lang="en-US"/>
          </a:p>
        </p:txBody>
      </p:sp>
      <p:sp>
        <p:nvSpPr>
          <p:cNvPr id="503" name="Paradigm shift arrowhead">
            <a:extLst>
              <a:ext uri="{FF2B5EF4-FFF2-40B4-BE49-F238E27FC236}">
                <a16:creationId xmlns:a16="http://schemas.microsoft.com/office/drawing/2014/main" id="{113B1AD8-07DA-471E-8A8F-795A4A8286E1}"/>
              </a:ext>
            </a:extLst>
          </p:cNvPr>
          <p:cNvSpPr>
            <a:spLocks noGrp="1"/>
          </p:cNvSpPr>
          <p:nvPr/>
        </p:nvSpPr>
        <p:spPr>
          <a:xfrm rot="5400000">
            <a:off x="6343650" y="2038350"/>
            <a:ext cx="76200" cy="76200"/>
          </a:xfrm>
          <a:prstGeom prst="triangle">
            <a:avLst/>
          </a:prstGeom>
          <a:solidFill>
            <a:srgbClr val="326D9F"/>
          </a:solidFill>
          <a:ln w="0">
            <a:noFill/>
          </a:ln>
        </p:spPr>
        <p:txBody>
          <a:bodyPr/>
          <a:lstStyle/>
          <a:p>
            <a:endParaRPr lang="en-US"/>
          </a:p>
        </p:txBody>
      </p:sp>
      <p:sp>
        <p:nvSpPr>
          <p:cNvPr id="504" name="Ephemeral compute environments">
            <a:extLst>
              <a:ext uri="{FF2B5EF4-FFF2-40B4-BE49-F238E27FC236}">
                <a16:creationId xmlns:a16="http://schemas.microsoft.com/office/drawing/2014/main" id="{8DA0438C-AF9A-439C-A362-14F5C2FC3E72}"/>
              </a:ext>
            </a:extLst>
          </p:cNvPr>
          <p:cNvSpPr>
            <a:spLocks noGrp="1"/>
          </p:cNvSpPr>
          <p:nvPr/>
        </p:nvSpPr>
        <p:spPr>
          <a:xfrm>
            <a:off x="6553200" y="1549400"/>
            <a:ext cx="4953000" cy="990600"/>
          </a:xfrm>
          <a:prstGeom prst="rect">
            <a:avLst/>
          </a:prstGeom>
          <a:noFill/>
          <a:ln w="0">
            <a:noFill/>
          </a:ln>
        </p:spPr>
        <p:txBody>
          <a:bodyPr wrap="square" lIns="0" tIns="0" rIns="0" bIns="0" anchor="ctr">
            <a:noAutofit/>
          </a:bodyPr>
          <a:lstStyle/>
          <a:p>
            <a:pPr algn="ctr">
              <a:defRPr sz="3200" b="1">
                <a:solidFill>
                  <a:srgbClr val="326D9F"/>
                </a:solidFill>
                <a:latin typeface="Calibri"/>
                <a:ea typeface="Calibri"/>
                <a:cs typeface="Calibri"/>
              </a:defRPr>
            </a:pPr>
            <a:r>
              <a:rPr sz="3200" b="1">
                <a:solidFill>
                  <a:srgbClr val="326D9F"/>
                </a:solidFill>
                <a:latin typeface="Calibri"/>
                <a:ea typeface="Calibri"/>
                <a:cs typeface="Calibri"/>
              </a:rPr>
              <a:t>Ephemeral</a:t>
            </a:r>
          </a:p>
          <a:p>
            <a:pPr algn="ctr">
              <a:defRPr sz="3200" b="1">
                <a:solidFill>
                  <a:srgbClr val="326D9F"/>
                </a:solidFill>
                <a:latin typeface="Calibri"/>
                <a:ea typeface="Calibri"/>
                <a:cs typeface="Calibri"/>
              </a:defRPr>
            </a:pPr>
            <a:r>
              <a:rPr sz="3200" b="1">
                <a:solidFill>
                  <a:srgbClr val="326D9F"/>
                </a:solidFill>
                <a:latin typeface="Calibri"/>
                <a:ea typeface="Calibri"/>
                <a:cs typeface="Calibri"/>
              </a:rPr>
              <a:t>compute environments</a:t>
            </a:r>
          </a:p>
        </p:txBody>
      </p:sp>
      <p:sp>
        <p:nvSpPr>
          <p:cNvPr id="505" name="Trend separator">
            <a:extLst>
              <a:ext uri="{FF2B5EF4-FFF2-40B4-BE49-F238E27FC236}">
                <a16:creationId xmlns:a16="http://schemas.microsoft.com/office/drawing/2014/main" id="{30AC5B40-B99E-48D6-A068-07355A2AF202}"/>
              </a:ext>
            </a:extLst>
          </p:cNvPr>
          <p:cNvSpPr>
            <a:spLocks noGrp="1"/>
          </p:cNvSpPr>
          <p:nvPr/>
        </p:nvSpPr>
        <p:spPr>
          <a:xfrm>
            <a:off x="685800" y="2717800"/>
            <a:ext cx="10820400" cy="952"/>
          </a:xfrm>
          <a:prstGeom prst="line">
            <a:avLst/>
          </a:prstGeom>
          <a:noFill/>
          <a:ln w="12383">
            <a:solidFill>
              <a:srgbClr val="D8D8D8"/>
            </a:solidFill>
          </a:ln>
        </p:spPr>
        <p:txBody>
          <a:bodyPr/>
          <a:lstStyle/>
          <a:p>
            <a:endParaRPr lang="en-US"/>
          </a:p>
        </p:txBody>
      </p:sp>
      <p:sp>
        <p:nvSpPr>
          <p:cNvPr id="512" name="Workload separator">
            <a:extLst>
              <a:ext uri="{FF2B5EF4-FFF2-40B4-BE49-F238E27FC236}">
                <a16:creationId xmlns:a16="http://schemas.microsoft.com/office/drawing/2014/main" id="{DA8F961E-2D2D-446D-BF81-98A334B45FE3}"/>
              </a:ext>
            </a:extLst>
          </p:cNvPr>
          <p:cNvSpPr>
            <a:spLocks noGrp="1"/>
          </p:cNvSpPr>
          <p:nvPr/>
        </p:nvSpPr>
        <p:spPr>
          <a:xfrm>
            <a:off x="685800" y="4978400"/>
            <a:ext cx="10820400" cy="952"/>
          </a:xfrm>
          <a:prstGeom prst="line">
            <a:avLst/>
          </a:prstGeom>
          <a:noFill/>
          <a:ln w="12383">
            <a:solidFill>
              <a:srgbClr val="D8D8D8"/>
            </a:solidFill>
          </a:ln>
        </p:spPr>
        <p:txBody>
          <a:bodyPr/>
          <a:lstStyle/>
          <a:p>
            <a:endParaRPr lang="en-US"/>
          </a:p>
        </p:txBody>
      </p:sp>
      <p:sp>
        <p:nvSpPr>
          <p:cNvPr id="513" name="Lifecycle step circle 0">
            <a:extLst>
              <a:ext uri="{FF2B5EF4-FFF2-40B4-BE49-F238E27FC236}">
                <a16:creationId xmlns:a16="http://schemas.microsoft.com/office/drawing/2014/main" id="{B78FB064-F162-48D0-A8D4-A20CC4DB2293}"/>
              </a:ext>
            </a:extLst>
          </p:cNvPr>
          <p:cNvSpPr>
            <a:spLocks noGrp="1"/>
          </p:cNvSpPr>
          <p:nvPr/>
        </p:nvSpPr>
        <p:spPr>
          <a:xfrm>
            <a:off x="685800" y="5359400"/>
            <a:ext cx="352425" cy="352425"/>
          </a:xfrm>
          <a:prstGeom prst="ellipse">
            <a:avLst/>
          </a:prstGeom>
          <a:solidFill>
            <a:srgbClr val="326D9F"/>
          </a:solidFill>
          <a:ln w="0">
            <a:noFill/>
          </a:ln>
        </p:spPr>
        <p:txBody>
          <a:bodyPr/>
          <a:lstStyle/>
          <a:p>
            <a:endParaRPr lang="en-US"/>
          </a:p>
        </p:txBody>
      </p:sp>
      <p:sp>
        <p:nvSpPr>
          <p:cNvPr id="514" name="Lifecycle step number 0">
            <a:extLst>
              <a:ext uri="{FF2B5EF4-FFF2-40B4-BE49-F238E27FC236}">
                <a16:creationId xmlns:a16="http://schemas.microsoft.com/office/drawing/2014/main" id="{5E02811D-4E7C-4DA3-8E17-EBABFE1DF36D}"/>
              </a:ext>
            </a:extLst>
          </p:cNvPr>
          <p:cNvSpPr>
            <a:spLocks noGrp="1"/>
          </p:cNvSpPr>
          <p:nvPr/>
        </p:nvSpPr>
        <p:spPr>
          <a:xfrm>
            <a:off x="685800" y="5359400"/>
            <a:ext cx="352425" cy="352425"/>
          </a:xfrm>
          <a:prstGeom prst="rect">
            <a:avLst/>
          </a:prstGeom>
          <a:noFill/>
          <a:ln w="0">
            <a:noFill/>
          </a:ln>
        </p:spPr>
        <p:txBody>
          <a:bodyPr wrap="square" lIns="0" tIns="0" rIns="0" bIns="0" anchor="ctr">
            <a:noAutofit/>
          </a:bodyPr>
          <a:lstStyle/>
          <a:p>
            <a:pPr algn="ctr">
              <a:defRPr sz="1400" b="1">
                <a:solidFill>
                  <a:srgbClr val="FFFFFF"/>
                </a:solidFill>
                <a:latin typeface="Calibri"/>
                <a:ea typeface="Calibri"/>
                <a:cs typeface="Calibri"/>
              </a:defRPr>
            </a:pPr>
            <a:r>
              <a:rPr sz="1400" b="1">
                <a:solidFill>
                  <a:srgbClr val="FFFFFF"/>
                </a:solidFill>
                <a:latin typeface="Calibri"/>
                <a:ea typeface="Calibri"/>
                <a:cs typeface="Calibri"/>
              </a:rPr>
              <a:t>1</a:t>
            </a:r>
          </a:p>
        </p:txBody>
      </p:sp>
      <p:sp>
        <p:nvSpPr>
          <p:cNvPr id="515" name="Lifecycle step 0">
            <a:extLst>
              <a:ext uri="{FF2B5EF4-FFF2-40B4-BE49-F238E27FC236}">
                <a16:creationId xmlns:a16="http://schemas.microsoft.com/office/drawing/2014/main" id="{A09B6F9E-CC6D-40CD-B40C-9B1378A665F5}"/>
              </a:ext>
            </a:extLst>
          </p:cNvPr>
          <p:cNvSpPr>
            <a:spLocks noGrp="1"/>
          </p:cNvSpPr>
          <p:nvPr/>
        </p:nvSpPr>
        <p:spPr>
          <a:xfrm>
            <a:off x="1181100" y="5321300"/>
            <a:ext cx="1905000" cy="4318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Provision</a:t>
            </a:r>
          </a:p>
        </p:txBody>
      </p:sp>
      <p:sp>
        <p:nvSpPr>
          <p:cNvPr id="516" name="Lifecycle description 0">
            <a:extLst>
              <a:ext uri="{FF2B5EF4-FFF2-40B4-BE49-F238E27FC236}">
                <a16:creationId xmlns:a16="http://schemas.microsoft.com/office/drawing/2014/main" id="{80D73163-EFD1-43E5-9AE4-928AF10865C3}"/>
              </a:ext>
            </a:extLst>
          </p:cNvPr>
          <p:cNvSpPr>
            <a:spLocks noGrp="1"/>
          </p:cNvSpPr>
          <p:nvPr/>
        </p:nvSpPr>
        <p:spPr>
          <a:xfrm>
            <a:off x="609600" y="5816600"/>
            <a:ext cx="2628900" cy="431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dirty="0">
                <a:solidFill>
                  <a:srgbClr val="696969"/>
                </a:solidFill>
                <a:latin typeface="Calibri"/>
                <a:ea typeface="Calibri"/>
                <a:cs typeface="Calibri"/>
              </a:rPr>
              <a:t>Create </a:t>
            </a:r>
            <a:r>
              <a:rPr lang="en-US" sz="1800" b="0" dirty="0">
                <a:solidFill>
                  <a:srgbClr val="696969"/>
                </a:solidFill>
                <a:latin typeface="Calibri"/>
                <a:ea typeface="Calibri"/>
                <a:cs typeface="Calibri"/>
              </a:rPr>
              <a:t>many </a:t>
            </a:r>
            <a:r>
              <a:rPr sz="1800" b="0" dirty="0">
                <a:solidFill>
                  <a:srgbClr val="696969"/>
                </a:solidFill>
                <a:latin typeface="Calibri"/>
                <a:ea typeface="Calibri"/>
                <a:cs typeface="Calibri"/>
              </a:rPr>
              <a:t>clean tenant</a:t>
            </a:r>
            <a:r>
              <a:rPr lang="en-US" sz="1800" b="0" dirty="0">
                <a:solidFill>
                  <a:srgbClr val="696969"/>
                </a:solidFill>
                <a:latin typeface="Calibri"/>
                <a:ea typeface="Calibri"/>
                <a:cs typeface="Calibri"/>
              </a:rPr>
              <a:t>s</a:t>
            </a:r>
            <a:endParaRPr sz="1800" b="0" dirty="0">
              <a:solidFill>
                <a:srgbClr val="696969"/>
              </a:solidFill>
              <a:latin typeface="Calibri"/>
              <a:ea typeface="Calibri"/>
              <a:cs typeface="Calibri"/>
            </a:endParaRPr>
          </a:p>
        </p:txBody>
      </p:sp>
      <p:sp>
        <p:nvSpPr>
          <p:cNvPr id="517" name="Lifecycle transition 0">
            <a:extLst>
              <a:ext uri="{FF2B5EF4-FFF2-40B4-BE49-F238E27FC236}">
                <a16:creationId xmlns:a16="http://schemas.microsoft.com/office/drawing/2014/main" id="{37D79FD7-84DC-4627-93ED-AF26E09A29C1}"/>
              </a:ext>
            </a:extLst>
          </p:cNvPr>
          <p:cNvSpPr>
            <a:spLocks noGrp="1"/>
          </p:cNvSpPr>
          <p:nvPr/>
        </p:nvSpPr>
        <p:spPr>
          <a:xfrm>
            <a:off x="3149600" y="5535612"/>
            <a:ext cx="254000" cy="952"/>
          </a:xfrm>
          <a:prstGeom prst="line">
            <a:avLst/>
          </a:prstGeom>
          <a:noFill/>
          <a:ln w="17145">
            <a:solidFill>
              <a:srgbClr val="326D9F"/>
            </a:solidFill>
          </a:ln>
        </p:spPr>
        <p:txBody>
          <a:bodyPr/>
          <a:lstStyle/>
          <a:p>
            <a:endParaRPr lang="en-US"/>
          </a:p>
        </p:txBody>
      </p:sp>
      <p:sp>
        <p:nvSpPr>
          <p:cNvPr id="518" name="Lifecycle transition 0 arrowhead">
            <a:extLst>
              <a:ext uri="{FF2B5EF4-FFF2-40B4-BE49-F238E27FC236}">
                <a16:creationId xmlns:a16="http://schemas.microsoft.com/office/drawing/2014/main" id="{26C1D882-AE8C-428B-AEA8-49B517EF4F91}"/>
              </a:ext>
            </a:extLst>
          </p:cNvPr>
          <p:cNvSpPr>
            <a:spLocks noGrp="1"/>
          </p:cNvSpPr>
          <p:nvPr/>
        </p:nvSpPr>
        <p:spPr>
          <a:xfrm rot="5400000">
            <a:off x="3378200" y="5497512"/>
            <a:ext cx="76200" cy="76200"/>
          </a:xfrm>
          <a:prstGeom prst="triangle">
            <a:avLst/>
          </a:prstGeom>
          <a:solidFill>
            <a:srgbClr val="326D9F"/>
          </a:solidFill>
          <a:ln w="0">
            <a:noFill/>
          </a:ln>
        </p:spPr>
        <p:txBody>
          <a:bodyPr/>
          <a:lstStyle/>
          <a:p>
            <a:endParaRPr lang="en-US"/>
          </a:p>
        </p:txBody>
      </p:sp>
      <p:sp>
        <p:nvSpPr>
          <p:cNvPr id="519" name="Lifecycle step circle 1">
            <a:extLst>
              <a:ext uri="{FF2B5EF4-FFF2-40B4-BE49-F238E27FC236}">
                <a16:creationId xmlns:a16="http://schemas.microsoft.com/office/drawing/2014/main" id="{AF49CFD7-C875-4714-A181-82186D7118A9}"/>
              </a:ext>
            </a:extLst>
          </p:cNvPr>
          <p:cNvSpPr>
            <a:spLocks noGrp="1"/>
          </p:cNvSpPr>
          <p:nvPr/>
        </p:nvSpPr>
        <p:spPr>
          <a:xfrm>
            <a:off x="3505200" y="5359400"/>
            <a:ext cx="352425" cy="352425"/>
          </a:xfrm>
          <a:prstGeom prst="ellipse">
            <a:avLst/>
          </a:prstGeom>
          <a:solidFill>
            <a:srgbClr val="326D9F"/>
          </a:solidFill>
          <a:ln w="0">
            <a:noFill/>
          </a:ln>
        </p:spPr>
        <p:txBody>
          <a:bodyPr/>
          <a:lstStyle/>
          <a:p>
            <a:endParaRPr lang="en-US"/>
          </a:p>
        </p:txBody>
      </p:sp>
      <p:sp>
        <p:nvSpPr>
          <p:cNvPr id="520" name="Lifecycle step number 1">
            <a:extLst>
              <a:ext uri="{FF2B5EF4-FFF2-40B4-BE49-F238E27FC236}">
                <a16:creationId xmlns:a16="http://schemas.microsoft.com/office/drawing/2014/main" id="{6B5F0CA6-8B17-4834-8570-A0C8E000FC23}"/>
              </a:ext>
            </a:extLst>
          </p:cNvPr>
          <p:cNvSpPr>
            <a:spLocks noGrp="1"/>
          </p:cNvSpPr>
          <p:nvPr/>
        </p:nvSpPr>
        <p:spPr>
          <a:xfrm>
            <a:off x="3505200" y="5359400"/>
            <a:ext cx="352425" cy="352425"/>
          </a:xfrm>
          <a:prstGeom prst="rect">
            <a:avLst/>
          </a:prstGeom>
          <a:noFill/>
          <a:ln w="0">
            <a:noFill/>
          </a:ln>
        </p:spPr>
        <p:txBody>
          <a:bodyPr wrap="square" lIns="0" tIns="0" rIns="0" bIns="0" anchor="ctr">
            <a:noAutofit/>
          </a:bodyPr>
          <a:lstStyle/>
          <a:p>
            <a:pPr algn="ctr">
              <a:defRPr sz="1400" b="1">
                <a:solidFill>
                  <a:srgbClr val="FFFFFF"/>
                </a:solidFill>
                <a:latin typeface="Calibri"/>
                <a:ea typeface="Calibri"/>
                <a:cs typeface="Calibri"/>
              </a:defRPr>
            </a:pPr>
            <a:r>
              <a:rPr sz="1400" b="1">
                <a:solidFill>
                  <a:srgbClr val="FFFFFF"/>
                </a:solidFill>
                <a:latin typeface="Calibri"/>
                <a:ea typeface="Calibri"/>
                <a:cs typeface="Calibri"/>
              </a:rPr>
              <a:t>2</a:t>
            </a:r>
          </a:p>
        </p:txBody>
      </p:sp>
      <p:sp>
        <p:nvSpPr>
          <p:cNvPr id="521" name="Lifecycle step 1">
            <a:extLst>
              <a:ext uri="{FF2B5EF4-FFF2-40B4-BE49-F238E27FC236}">
                <a16:creationId xmlns:a16="http://schemas.microsoft.com/office/drawing/2014/main" id="{D4092876-0457-4DB7-B0A2-0108A59B2B7C}"/>
              </a:ext>
            </a:extLst>
          </p:cNvPr>
          <p:cNvSpPr>
            <a:spLocks noGrp="1"/>
          </p:cNvSpPr>
          <p:nvPr/>
        </p:nvSpPr>
        <p:spPr>
          <a:xfrm>
            <a:off x="4000500" y="5321300"/>
            <a:ext cx="1905000" cy="4318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Deploy</a:t>
            </a:r>
          </a:p>
        </p:txBody>
      </p:sp>
      <p:sp>
        <p:nvSpPr>
          <p:cNvPr id="522" name="Lifecycle description 1">
            <a:extLst>
              <a:ext uri="{FF2B5EF4-FFF2-40B4-BE49-F238E27FC236}">
                <a16:creationId xmlns:a16="http://schemas.microsoft.com/office/drawing/2014/main" id="{CB2268D8-07B8-4281-B0D5-FB40119EA81A}"/>
              </a:ext>
            </a:extLst>
          </p:cNvPr>
          <p:cNvSpPr>
            <a:spLocks noGrp="1"/>
          </p:cNvSpPr>
          <p:nvPr/>
        </p:nvSpPr>
        <p:spPr>
          <a:xfrm>
            <a:off x="3429000" y="5816600"/>
            <a:ext cx="2628900" cy="431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dirty="0">
                <a:solidFill>
                  <a:srgbClr val="696969"/>
                </a:solidFill>
                <a:latin typeface="Calibri"/>
                <a:ea typeface="Calibri"/>
                <a:cs typeface="Calibri"/>
              </a:rPr>
              <a:t>Install the target app</a:t>
            </a:r>
            <a:r>
              <a:rPr lang="en-US" sz="1800" b="0" dirty="0">
                <a:solidFill>
                  <a:srgbClr val="696969"/>
                </a:solidFill>
                <a:latin typeface="Calibri"/>
                <a:ea typeface="Calibri"/>
                <a:cs typeface="Calibri"/>
              </a:rPr>
              <a:t>s</a:t>
            </a:r>
            <a:endParaRPr sz="1800" b="0" dirty="0">
              <a:solidFill>
                <a:srgbClr val="696969"/>
              </a:solidFill>
              <a:latin typeface="Calibri"/>
              <a:ea typeface="Calibri"/>
              <a:cs typeface="Calibri"/>
            </a:endParaRPr>
          </a:p>
        </p:txBody>
      </p:sp>
      <p:sp>
        <p:nvSpPr>
          <p:cNvPr id="523" name="Lifecycle transition 1">
            <a:extLst>
              <a:ext uri="{FF2B5EF4-FFF2-40B4-BE49-F238E27FC236}">
                <a16:creationId xmlns:a16="http://schemas.microsoft.com/office/drawing/2014/main" id="{55FE3B25-EEA2-4483-9233-FBD3DB6A6B0E}"/>
              </a:ext>
            </a:extLst>
          </p:cNvPr>
          <p:cNvSpPr>
            <a:spLocks noGrp="1"/>
          </p:cNvSpPr>
          <p:nvPr/>
        </p:nvSpPr>
        <p:spPr>
          <a:xfrm>
            <a:off x="5969000" y="5535612"/>
            <a:ext cx="254000" cy="952"/>
          </a:xfrm>
          <a:prstGeom prst="line">
            <a:avLst/>
          </a:prstGeom>
          <a:noFill/>
          <a:ln w="17145">
            <a:solidFill>
              <a:srgbClr val="326D9F"/>
            </a:solidFill>
          </a:ln>
        </p:spPr>
        <p:txBody>
          <a:bodyPr/>
          <a:lstStyle/>
          <a:p>
            <a:endParaRPr lang="en-US"/>
          </a:p>
        </p:txBody>
      </p:sp>
      <p:sp>
        <p:nvSpPr>
          <p:cNvPr id="524" name="Lifecycle transition 1 arrowhead">
            <a:extLst>
              <a:ext uri="{FF2B5EF4-FFF2-40B4-BE49-F238E27FC236}">
                <a16:creationId xmlns:a16="http://schemas.microsoft.com/office/drawing/2014/main" id="{6E6876DB-1D0A-4313-9630-0EE3A02CA0A5}"/>
              </a:ext>
            </a:extLst>
          </p:cNvPr>
          <p:cNvSpPr>
            <a:spLocks noGrp="1"/>
          </p:cNvSpPr>
          <p:nvPr/>
        </p:nvSpPr>
        <p:spPr>
          <a:xfrm rot="5400000">
            <a:off x="6197600" y="5497512"/>
            <a:ext cx="76200" cy="76200"/>
          </a:xfrm>
          <a:prstGeom prst="triangle">
            <a:avLst/>
          </a:prstGeom>
          <a:solidFill>
            <a:srgbClr val="326D9F"/>
          </a:solidFill>
          <a:ln w="0">
            <a:noFill/>
          </a:ln>
        </p:spPr>
        <p:txBody>
          <a:bodyPr/>
          <a:lstStyle/>
          <a:p>
            <a:endParaRPr lang="en-US"/>
          </a:p>
        </p:txBody>
      </p:sp>
      <p:sp>
        <p:nvSpPr>
          <p:cNvPr id="525" name="Lifecycle step circle 2">
            <a:extLst>
              <a:ext uri="{FF2B5EF4-FFF2-40B4-BE49-F238E27FC236}">
                <a16:creationId xmlns:a16="http://schemas.microsoft.com/office/drawing/2014/main" id="{4F4883BF-B933-4242-B8F7-2BF6577826F0}"/>
              </a:ext>
            </a:extLst>
          </p:cNvPr>
          <p:cNvSpPr>
            <a:spLocks noGrp="1"/>
          </p:cNvSpPr>
          <p:nvPr/>
        </p:nvSpPr>
        <p:spPr>
          <a:xfrm>
            <a:off x="6324600" y="5359400"/>
            <a:ext cx="352425" cy="352425"/>
          </a:xfrm>
          <a:prstGeom prst="ellipse">
            <a:avLst/>
          </a:prstGeom>
          <a:solidFill>
            <a:srgbClr val="326D9F"/>
          </a:solidFill>
          <a:ln w="0">
            <a:noFill/>
          </a:ln>
        </p:spPr>
        <p:txBody>
          <a:bodyPr/>
          <a:lstStyle/>
          <a:p>
            <a:endParaRPr lang="en-US"/>
          </a:p>
        </p:txBody>
      </p:sp>
      <p:sp>
        <p:nvSpPr>
          <p:cNvPr id="526" name="Lifecycle step number 2">
            <a:extLst>
              <a:ext uri="{FF2B5EF4-FFF2-40B4-BE49-F238E27FC236}">
                <a16:creationId xmlns:a16="http://schemas.microsoft.com/office/drawing/2014/main" id="{FF3D2B91-1FE1-432F-BA57-CC6BC8A00E31}"/>
              </a:ext>
            </a:extLst>
          </p:cNvPr>
          <p:cNvSpPr>
            <a:spLocks noGrp="1"/>
          </p:cNvSpPr>
          <p:nvPr/>
        </p:nvSpPr>
        <p:spPr>
          <a:xfrm>
            <a:off x="6324600" y="5359400"/>
            <a:ext cx="352425" cy="352425"/>
          </a:xfrm>
          <a:prstGeom prst="rect">
            <a:avLst/>
          </a:prstGeom>
          <a:noFill/>
          <a:ln w="0">
            <a:noFill/>
          </a:ln>
        </p:spPr>
        <p:txBody>
          <a:bodyPr wrap="square" lIns="0" tIns="0" rIns="0" bIns="0" anchor="ctr">
            <a:noAutofit/>
          </a:bodyPr>
          <a:lstStyle/>
          <a:p>
            <a:pPr algn="ctr">
              <a:defRPr sz="1400" b="1">
                <a:solidFill>
                  <a:srgbClr val="FFFFFF"/>
                </a:solidFill>
                <a:latin typeface="Calibri"/>
                <a:ea typeface="Calibri"/>
                <a:cs typeface="Calibri"/>
              </a:defRPr>
            </a:pPr>
            <a:r>
              <a:rPr sz="1400" b="1">
                <a:solidFill>
                  <a:srgbClr val="FFFFFF"/>
                </a:solidFill>
                <a:latin typeface="Calibri"/>
                <a:ea typeface="Calibri"/>
                <a:cs typeface="Calibri"/>
              </a:rPr>
              <a:t>3</a:t>
            </a:r>
          </a:p>
        </p:txBody>
      </p:sp>
      <p:sp>
        <p:nvSpPr>
          <p:cNvPr id="527" name="Lifecycle step 2">
            <a:extLst>
              <a:ext uri="{FF2B5EF4-FFF2-40B4-BE49-F238E27FC236}">
                <a16:creationId xmlns:a16="http://schemas.microsoft.com/office/drawing/2014/main" id="{27D65234-C67E-4CBF-ADD2-813EA20C394F}"/>
              </a:ext>
            </a:extLst>
          </p:cNvPr>
          <p:cNvSpPr>
            <a:spLocks noGrp="1"/>
          </p:cNvSpPr>
          <p:nvPr/>
        </p:nvSpPr>
        <p:spPr>
          <a:xfrm>
            <a:off x="6819900" y="5321300"/>
            <a:ext cx="1905000" cy="4318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Interact</a:t>
            </a:r>
          </a:p>
        </p:txBody>
      </p:sp>
      <p:sp>
        <p:nvSpPr>
          <p:cNvPr id="528" name="Lifecycle description 2">
            <a:extLst>
              <a:ext uri="{FF2B5EF4-FFF2-40B4-BE49-F238E27FC236}">
                <a16:creationId xmlns:a16="http://schemas.microsoft.com/office/drawing/2014/main" id="{BEA23921-81D5-4BEF-9708-C18B3265D6BD}"/>
              </a:ext>
            </a:extLst>
          </p:cNvPr>
          <p:cNvSpPr>
            <a:spLocks noGrp="1"/>
          </p:cNvSpPr>
          <p:nvPr/>
        </p:nvSpPr>
        <p:spPr>
          <a:xfrm>
            <a:off x="6248400" y="5816600"/>
            <a:ext cx="2628900" cy="431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Execute GUI actions</a:t>
            </a:r>
          </a:p>
        </p:txBody>
      </p:sp>
      <p:sp>
        <p:nvSpPr>
          <p:cNvPr id="529" name="Lifecycle transition 2">
            <a:extLst>
              <a:ext uri="{FF2B5EF4-FFF2-40B4-BE49-F238E27FC236}">
                <a16:creationId xmlns:a16="http://schemas.microsoft.com/office/drawing/2014/main" id="{27FF653D-45D4-4D88-AA48-C12942E657F1}"/>
              </a:ext>
            </a:extLst>
          </p:cNvPr>
          <p:cNvSpPr>
            <a:spLocks noGrp="1"/>
          </p:cNvSpPr>
          <p:nvPr/>
        </p:nvSpPr>
        <p:spPr>
          <a:xfrm>
            <a:off x="8788400" y="5535612"/>
            <a:ext cx="254000" cy="952"/>
          </a:xfrm>
          <a:prstGeom prst="line">
            <a:avLst/>
          </a:prstGeom>
          <a:noFill/>
          <a:ln w="17145">
            <a:solidFill>
              <a:srgbClr val="326D9F"/>
            </a:solidFill>
          </a:ln>
        </p:spPr>
        <p:txBody>
          <a:bodyPr/>
          <a:lstStyle/>
          <a:p>
            <a:endParaRPr lang="en-US"/>
          </a:p>
        </p:txBody>
      </p:sp>
      <p:sp>
        <p:nvSpPr>
          <p:cNvPr id="530" name="Lifecycle transition 2 arrowhead">
            <a:extLst>
              <a:ext uri="{FF2B5EF4-FFF2-40B4-BE49-F238E27FC236}">
                <a16:creationId xmlns:a16="http://schemas.microsoft.com/office/drawing/2014/main" id="{7D3C398B-3621-4107-951B-F5BC7D42203B}"/>
              </a:ext>
            </a:extLst>
          </p:cNvPr>
          <p:cNvSpPr>
            <a:spLocks noGrp="1"/>
          </p:cNvSpPr>
          <p:nvPr/>
        </p:nvSpPr>
        <p:spPr>
          <a:xfrm rot="5400000">
            <a:off x="9017000" y="5497512"/>
            <a:ext cx="76200" cy="76200"/>
          </a:xfrm>
          <a:prstGeom prst="triangle">
            <a:avLst/>
          </a:prstGeom>
          <a:solidFill>
            <a:srgbClr val="326D9F"/>
          </a:solidFill>
          <a:ln w="0">
            <a:noFill/>
          </a:ln>
        </p:spPr>
        <p:txBody>
          <a:bodyPr/>
          <a:lstStyle/>
          <a:p>
            <a:endParaRPr lang="en-US"/>
          </a:p>
        </p:txBody>
      </p:sp>
      <p:sp>
        <p:nvSpPr>
          <p:cNvPr id="531" name="Lifecycle step circle 3">
            <a:extLst>
              <a:ext uri="{FF2B5EF4-FFF2-40B4-BE49-F238E27FC236}">
                <a16:creationId xmlns:a16="http://schemas.microsoft.com/office/drawing/2014/main" id="{89109150-0A45-4968-A785-BD6152CC9048}"/>
              </a:ext>
            </a:extLst>
          </p:cNvPr>
          <p:cNvSpPr>
            <a:spLocks noGrp="1"/>
          </p:cNvSpPr>
          <p:nvPr/>
        </p:nvSpPr>
        <p:spPr>
          <a:xfrm>
            <a:off x="9144000" y="5359400"/>
            <a:ext cx="352425" cy="352425"/>
          </a:xfrm>
          <a:prstGeom prst="ellipse">
            <a:avLst/>
          </a:prstGeom>
          <a:solidFill>
            <a:srgbClr val="326D9F"/>
          </a:solidFill>
          <a:ln w="0">
            <a:noFill/>
          </a:ln>
        </p:spPr>
        <p:txBody>
          <a:bodyPr/>
          <a:lstStyle/>
          <a:p>
            <a:endParaRPr lang="en-US"/>
          </a:p>
        </p:txBody>
      </p:sp>
      <p:sp>
        <p:nvSpPr>
          <p:cNvPr id="532" name="Lifecycle step number 3">
            <a:extLst>
              <a:ext uri="{FF2B5EF4-FFF2-40B4-BE49-F238E27FC236}">
                <a16:creationId xmlns:a16="http://schemas.microsoft.com/office/drawing/2014/main" id="{19363C11-7020-45E6-92A3-75CFAB597707}"/>
              </a:ext>
            </a:extLst>
          </p:cNvPr>
          <p:cNvSpPr>
            <a:spLocks noGrp="1"/>
          </p:cNvSpPr>
          <p:nvPr/>
        </p:nvSpPr>
        <p:spPr>
          <a:xfrm>
            <a:off x="9144000" y="5359400"/>
            <a:ext cx="352425" cy="352425"/>
          </a:xfrm>
          <a:prstGeom prst="rect">
            <a:avLst/>
          </a:prstGeom>
          <a:noFill/>
          <a:ln w="0">
            <a:noFill/>
          </a:ln>
        </p:spPr>
        <p:txBody>
          <a:bodyPr wrap="square" lIns="0" tIns="0" rIns="0" bIns="0" anchor="ctr">
            <a:noAutofit/>
          </a:bodyPr>
          <a:lstStyle/>
          <a:p>
            <a:pPr algn="ctr">
              <a:defRPr sz="1400" b="1">
                <a:solidFill>
                  <a:srgbClr val="FFFFFF"/>
                </a:solidFill>
                <a:latin typeface="Calibri"/>
                <a:ea typeface="Calibri"/>
                <a:cs typeface="Calibri"/>
              </a:defRPr>
            </a:pPr>
            <a:r>
              <a:rPr sz="1400" b="1">
                <a:solidFill>
                  <a:srgbClr val="FFFFFF"/>
                </a:solidFill>
                <a:latin typeface="Calibri"/>
                <a:ea typeface="Calibri"/>
                <a:cs typeface="Calibri"/>
              </a:rPr>
              <a:t>4</a:t>
            </a:r>
          </a:p>
        </p:txBody>
      </p:sp>
      <p:sp>
        <p:nvSpPr>
          <p:cNvPr id="533" name="Lifecycle step 3">
            <a:extLst>
              <a:ext uri="{FF2B5EF4-FFF2-40B4-BE49-F238E27FC236}">
                <a16:creationId xmlns:a16="http://schemas.microsoft.com/office/drawing/2014/main" id="{9EB43E53-2F7A-462F-A64E-2CC796D00642}"/>
              </a:ext>
            </a:extLst>
          </p:cNvPr>
          <p:cNvSpPr>
            <a:spLocks noGrp="1"/>
          </p:cNvSpPr>
          <p:nvPr/>
        </p:nvSpPr>
        <p:spPr>
          <a:xfrm>
            <a:off x="9639300" y="5321300"/>
            <a:ext cx="1905000" cy="4318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Reset</a:t>
            </a:r>
          </a:p>
        </p:txBody>
      </p:sp>
      <p:sp>
        <p:nvSpPr>
          <p:cNvPr id="534" name="Lifecycle description 3">
            <a:extLst>
              <a:ext uri="{FF2B5EF4-FFF2-40B4-BE49-F238E27FC236}">
                <a16:creationId xmlns:a16="http://schemas.microsoft.com/office/drawing/2014/main" id="{0945083E-7786-4DF5-9622-4EDB031CF80C}"/>
              </a:ext>
            </a:extLst>
          </p:cNvPr>
          <p:cNvSpPr>
            <a:spLocks noGrp="1"/>
          </p:cNvSpPr>
          <p:nvPr/>
        </p:nvSpPr>
        <p:spPr>
          <a:xfrm>
            <a:off x="9067800" y="5816600"/>
            <a:ext cx="2628900" cy="431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Record and start again</a:t>
            </a:r>
          </a:p>
        </p:txBody>
      </p:sp>
      <p:sp>
        <p:nvSpPr>
          <p:cNvPr id="700" name="GUI-agent training title">
            <a:extLst>
              <a:ext uri="{FF2B5EF4-FFF2-40B4-BE49-F238E27FC236}">
                <a16:creationId xmlns:a16="http://schemas.microsoft.com/office/drawing/2014/main" id="{9DA3E04D-CA37-4C90-B07C-186057AFB8A7}"/>
              </a:ext>
            </a:extLst>
          </p:cNvPr>
          <p:cNvSpPr>
            <a:spLocks noGrp="1"/>
          </p:cNvSpPr>
          <p:nvPr/>
        </p:nvSpPr>
        <p:spPr>
          <a:xfrm>
            <a:off x="685800" y="2921000"/>
            <a:ext cx="5048250" cy="3810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GUI-agent training</a:t>
            </a:r>
          </a:p>
        </p:txBody>
      </p:sp>
      <p:sp>
        <p:nvSpPr>
          <p:cNvPr id="701" name="Testing and CI title">
            <a:extLst>
              <a:ext uri="{FF2B5EF4-FFF2-40B4-BE49-F238E27FC236}">
                <a16:creationId xmlns:a16="http://schemas.microsoft.com/office/drawing/2014/main" id="{B3AD1E5D-2F3E-4CE3-80AC-EC9A6D15CB7B}"/>
              </a:ext>
            </a:extLst>
          </p:cNvPr>
          <p:cNvSpPr>
            <a:spLocks noGrp="1"/>
          </p:cNvSpPr>
          <p:nvPr/>
        </p:nvSpPr>
        <p:spPr>
          <a:xfrm>
            <a:off x="6553200" y="2921000"/>
            <a:ext cx="5067300" cy="3810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lang="en-US" sz="2200" b="1" dirty="0">
                <a:solidFill>
                  <a:srgbClr val="171717"/>
                </a:solidFill>
                <a:latin typeface="Calibri"/>
                <a:ea typeface="Calibri"/>
                <a:cs typeface="Calibri"/>
              </a:rPr>
              <a:t>Large scale a</a:t>
            </a:r>
            <a:r>
              <a:rPr sz="2200" b="1" dirty="0">
                <a:solidFill>
                  <a:srgbClr val="171717"/>
                </a:solidFill>
                <a:latin typeface="Calibri"/>
                <a:ea typeface="Calibri"/>
                <a:cs typeface="Calibri"/>
              </a:rPr>
              <a:t>pp </a:t>
            </a:r>
            <a:r>
              <a:rPr lang="en-US" sz="2200" b="1" dirty="0">
                <a:solidFill>
                  <a:srgbClr val="171717"/>
                </a:solidFill>
                <a:latin typeface="Calibri"/>
                <a:ea typeface="Calibri"/>
                <a:cs typeface="Calibri"/>
              </a:rPr>
              <a:t>t</a:t>
            </a:r>
            <a:r>
              <a:rPr sz="2200" b="1" dirty="0">
                <a:solidFill>
                  <a:srgbClr val="171717"/>
                </a:solidFill>
                <a:latin typeface="Calibri"/>
                <a:ea typeface="Calibri"/>
                <a:cs typeface="Calibri"/>
              </a:rPr>
              <a:t>esting / CI</a:t>
            </a:r>
          </a:p>
        </p:txBody>
      </p:sp>
      <p:pic>
        <p:nvPicPr>
          <p:cNvPr id="702" name="Picture 701"/>
          <p:cNvPicPr>
            <a:picLocks noChangeAspect="1"/>
          </p:cNvPicPr>
          <p:nvPr/>
        </p:nvPicPr>
        <p:blipFill>
          <a:blip r:embed="rId3"/>
          <a:stretch/>
        </p:blipFill>
        <p:spPr>
          <a:xfrm>
            <a:off x="685800" y="3441700"/>
            <a:ext cx="3084279" cy="1320800"/>
          </a:xfrm>
          <a:prstGeom prst="rect">
            <a:avLst/>
          </a:prstGeom>
        </p:spPr>
      </p:pic>
      <p:pic>
        <p:nvPicPr>
          <p:cNvPr id="703" name="Picture 702"/>
          <p:cNvPicPr>
            <a:picLocks noChangeAspect="1"/>
          </p:cNvPicPr>
          <p:nvPr/>
        </p:nvPicPr>
        <p:blipFill>
          <a:blip r:embed="rId4"/>
          <a:stretch/>
        </p:blipFill>
        <p:spPr>
          <a:xfrm>
            <a:off x="6553200" y="3441700"/>
            <a:ext cx="1976259" cy="1320800"/>
          </a:xfrm>
          <a:prstGeom prst="rect">
            <a:avLst/>
          </a:prstGeom>
        </p:spPr>
      </p:pic>
      <p:sp>
        <p:nvSpPr>
          <p:cNvPr id="704" name="GUI training workload explanation">
            <a:extLst>
              <a:ext uri="{FF2B5EF4-FFF2-40B4-BE49-F238E27FC236}">
                <a16:creationId xmlns:a16="http://schemas.microsoft.com/office/drawing/2014/main" id="{B7AF5395-57C0-4CF3-AF6E-4BD60B5773F2}"/>
              </a:ext>
            </a:extLst>
          </p:cNvPr>
          <p:cNvSpPr>
            <a:spLocks noGrp="1"/>
          </p:cNvSpPr>
          <p:nvPr/>
        </p:nvSpPr>
        <p:spPr>
          <a:xfrm>
            <a:off x="3937000" y="3759200"/>
            <a:ext cx="2413000" cy="6858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GUI actions + rewards</a:t>
            </a:r>
          </a:p>
          <a:p>
            <a:pPr algn="l">
              <a:defRPr sz="1800" b="0">
                <a:solidFill>
                  <a:srgbClr val="696969"/>
                </a:solidFill>
                <a:latin typeface="Calibri"/>
                <a:ea typeface="Calibri"/>
                <a:cs typeface="Calibri"/>
              </a:defRPr>
            </a:pPr>
            <a:r>
              <a:rPr sz="1800" b="0">
                <a:solidFill>
                  <a:srgbClr val="696969"/>
                </a:solidFill>
                <a:latin typeface="Calibri"/>
                <a:ea typeface="Calibri"/>
                <a:cs typeface="Calibri"/>
              </a:rPr>
              <a:t>Parallel Android rollouts</a:t>
            </a:r>
          </a:p>
        </p:txBody>
      </p:sp>
      <p:sp>
        <p:nvSpPr>
          <p:cNvPr id="705" name="Automated test workload explanation">
            <a:extLst>
              <a:ext uri="{FF2B5EF4-FFF2-40B4-BE49-F238E27FC236}">
                <a16:creationId xmlns:a16="http://schemas.microsoft.com/office/drawing/2014/main" id="{A3310B2C-DE74-4985-AE62-CC6177018178}"/>
              </a:ext>
            </a:extLst>
          </p:cNvPr>
          <p:cNvSpPr>
            <a:spLocks noGrp="1"/>
          </p:cNvSpPr>
          <p:nvPr/>
        </p:nvSpPr>
        <p:spPr>
          <a:xfrm>
            <a:off x="8763000" y="3759200"/>
            <a:ext cx="2743200" cy="6858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Automated test runs</a:t>
            </a:r>
          </a:p>
          <a:p>
            <a:pPr algn="l">
              <a:defRPr sz="1800" b="0">
                <a:solidFill>
                  <a:srgbClr val="696969"/>
                </a:solidFill>
                <a:latin typeface="Calibri"/>
                <a:ea typeface="Calibri"/>
                <a:cs typeface="Calibri"/>
              </a:defRPr>
            </a:pPr>
            <a:r>
              <a:rPr sz="1800" b="0">
                <a:solidFill>
                  <a:srgbClr val="696969"/>
                </a:solidFill>
                <a:latin typeface="Calibri"/>
                <a:ea typeface="Calibri"/>
                <a:cs typeface="Calibri"/>
              </a:rPr>
              <a:t>Results, video and logs</a:t>
            </a:r>
          </a:p>
        </p:txBody>
      </p:sp>
    </p:spTree>
    <p:extLst>
      <p:ext uri="{BB962C8B-B14F-4D97-AF65-F5344CB8AC3E}">
        <p14:creationId xmlns:p14="http://schemas.microsoft.com/office/powerpoint/2010/main" val="1359386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0E47B938-2F30-47A1-8B12-FE9B7CC419ED}"/>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Mobile Clouds Need Two Kinds of Elasticity</a:t>
            </a:r>
          </a:p>
        </p:txBody>
      </p:sp>
      <p:sp>
        <p:nvSpPr>
          <p:cNvPr id="3" name="Text 2">
            <a:extLst>
              <a:ext uri="{FF2B5EF4-FFF2-40B4-BE49-F238E27FC236}">
                <a16:creationId xmlns:a16="http://schemas.microsoft.com/office/drawing/2014/main" id="{29E8E64B-F4EE-4BDF-A767-D778975F2E05}"/>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React quickly to bursts—and keep large fleets cost-effective.</a:t>
            </a:r>
          </a:p>
        </p:txBody>
      </p:sp>
      <p:sp>
        <p:nvSpPr>
          <p:cNvPr id="5" name="Text 4">
            <a:extLst>
              <a:ext uri="{FF2B5EF4-FFF2-40B4-BE49-F238E27FC236}">
                <a16:creationId xmlns:a16="http://schemas.microsoft.com/office/drawing/2014/main" id="{A97AFB57-03A2-4B8B-83B8-760D38B35363}"/>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3</a:t>
            </a:r>
          </a:p>
        </p:txBody>
      </p:sp>
      <p:sp>
        <p:nvSpPr>
          <p:cNvPr id="6" name="Text 5">
            <a:extLst>
              <a:ext uri="{FF2B5EF4-FFF2-40B4-BE49-F238E27FC236}">
                <a16:creationId xmlns:a16="http://schemas.microsoft.com/office/drawing/2014/main" id="{B162AF12-2E64-4482-8656-C1342AC67E62}"/>
              </a:ext>
            </a:extLst>
          </p:cNvPr>
          <p:cNvSpPr>
            <a:spLocks noGrp="1"/>
          </p:cNvSpPr>
          <p:nvPr/>
        </p:nvSpPr>
        <p:spPr>
          <a:xfrm>
            <a:off x="685800" y="1828800"/>
            <a:ext cx="5130800" cy="4572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1. Low provisioning latency</a:t>
            </a:r>
          </a:p>
        </p:txBody>
      </p:sp>
      <p:sp>
        <p:nvSpPr>
          <p:cNvPr id="7" name="Text 6">
            <a:extLst>
              <a:ext uri="{FF2B5EF4-FFF2-40B4-BE49-F238E27FC236}">
                <a16:creationId xmlns:a16="http://schemas.microsoft.com/office/drawing/2014/main" id="{95513E9B-BAFF-4BB9-A298-DDC8C2F1C588}"/>
              </a:ext>
            </a:extLst>
          </p:cNvPr>
          <p:cNvSpPr>
            <a:spLocks noGrp="1"/>
          </p:cNvSpPr>
          <p:nvPr/>
        </p:nvSpPr>
        <p:spPr>
          <a:xfrm>
            <a:off x="6477000" y="1828800"/>
            <a:ext cx="5029200" cy="4572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2. High tenant density</a:t>
            </a:r>
          </a:p>
        </p:txBody>
      </p:sp>
      <p:sp>
        <p:nvSpPr>
          <p:cNvPr id="8" name="Connector 7">
            <a:extLst>
              <a:ext uri="{FF2B5EF4-FFF2-40B4-BE49-F238E27FC236}">
                <a16:creationId xmlns:a16="http://schemas.microsoft.com/office/drawing/2014/main" id="{E0D0390C-88CD-4873-BE0C-065B005D35A3}"/>
              </a:ext>
            </a:extLst>
          </p:cNvPr>
          <p:cNvSpPr>
            <a:spLocks noGrp="1"/>
          </p:cNvSpPr>
          <p:nvPr/>
        </p:nvSpPr>
        <p:spPr>
          <a:xfrm>
            <a:off x="6096000" y="1828800"/>
            <a:ext cx="0" cy="353060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9" name="Text 8">
            <a:extLst>
              <a:ext uri="{FF2B5EF4-FFF2-40B4-BE49-F238E27FC236}">
                <a16:creationId xmlns:a16="http://schemas.microsoft.com/office/drawing/2014/main" id="{C4B544C9-4812-4165-A593-418A80799BAD}"/>
              </a:ext>
            </a:extLst>
          </p:cNvPr>
          <p:cNvSpPr>
            <a:spLocks noGrp="1"/>
          </p:cNvSpPr>
          <p:nvPr/>
        </p:nvSpPr>
        <p:spPr>
          <a:xfrm>
            <a:off x="685800" y="2870200"/>
            <a:ext cx="1320800" cy="384048"/>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a:solidFill>
                  <a:srgbClr val="666666"/>
                </a:solidFill>
                <a:latin typeface="Calibri"/>
                <a:ea typeface="Calibri"/>
                <a:cs typeface="Calibri"/>
              </a:rPr>
              <a:t>Slow start</a:t>
            </a:r>
          </a:p>
        </p:txBody>
      </p:sp>
      <p:sp>
        <p:nvSpPr>
          <p:cNvPr id="10" name="Rectangle 9">
            <a:extLst>
              <a:ext uri="{FF2B5EF4-FFF2-40B4-BE49-F238E27FC236}">
                <a16:creationId xmlns:a16="http://schemas.microsoft.com/office/drawing/2014/main" id="{7548958C-33F0-4F21-8E11-48561727C47E}"/>
              </a:ext>
            </a:extLst>
          </p:cNvPr>
          <p:cNvSpPr>
            <a:spLocks noGrp="1"/>
          </p:cNvSpPr>
          <p:nvPr/>
        </p:nvSpPr>
        <p:spPr>
          <a:xfrm>
            <a:off x="2084831" y="2871216"/>
            <a:ext cx="2057400" cy="429768"/>
          </a:xfrm>
          <a:prstGeom prst="rect">
            <a:avLst/>
          </a:prstGeom>
          <a:solidFill>
            <a:srgbClr val="DE3039">
              <a:alpha val="70000"/>
            </a:srgbClr>
          </a:solidFill>
          <a:ln w="11430">
            <a:solidFill>
              <a:srgbClr val="FFFFFF"/>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1" name="Rectangle 10">
            <a:extLst>
              <a:ext uri="{FF2B5EF4-FFF2-40B4-BE49-F238E27FC236}">
                <a16:creationId xmlns:a16="http://schemas.microsoft.com/office/drawing/2014/main" id="{70F3CF4F-0142-45FE-B985-982AC5E29F20}"/>
              </a:ext>
            </a:extLst>
          </p:cNvPr>
          <p:cNvSpPr>
            <a:spLocks noGrp="1"/>
          </p:cNvSpPr>
          <p:nvPr/>
        </p:nvSpPr>
        <p:spPr>
          <a:xfrm>
            <a:off x="4142232" y="2871216"/>
            <a:ext cx="1005840" cy="429768"/>
          </a:xfrm>
          <a:prstGeom prst="rect">
            <a:avLst/>
          </a:prstGeom>
          <a:solidFill>
            <a:srgbClr val="326DA8">
              <a:alpha val="70000"/>
            </a:srgbClr>
          </a:solidFill>
          <a:ln w="11430">
            <a:solidFill>
              <a:srgbClr val="FFFFFF"/>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2" name="Text 11">
            <a:extLst>
              <a:ext uri="{FF2B5EF4-FFF2-40B4-BE49-F238E27FC236}">
                <a16:creationId xmlns:a16="http://schemas.microsoft.com/office/drawing/2014/main" id="{5537FBB7-6D96-422E-A32B-E3FC507B2DE2}"/>
              </a:ext>
            </a:extLst>
          </p:cNvPr>
          <p:cNvSpPr>
            <a:spLocks noGrp="1"/>
          </p:cNvSpPr>
          <p:nvPr/>
        </p:nvSpPr>
        <p:spPr>
          <a:xfrm>
            <a:off x="2084832" y="3392424"/>
            <a:ext cx="2057400" cy="299466"/>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dirty="0">
                <a:solidFill>
                  <a:srgbClr val="DE3039"/>
                </a:solidFill>
                <a:latin typeface="Calibri"/>
                <a:ea typeface="Calibri"/>
                <a:cs typeface="Calibri"/>
              </a:rPr>
              <a:t>setup</a:t>
            </a:r>
          </a:p>
        </p:txBody>
      </p:sp>
      <p:sp>
        <p:nvSpPr>
          <p:cNvPr id="13" name="Text 12">
            <a:extLst>
              <a:ext uri="{FF2B5EF4-FFF2-40B4-BE49-F238E27FC236}">
                <a16:creationId xmlns:a16="http://schemas.microsoft.com/office/drawing/2014/main" id="{C67AD3B5-AAE4-430B-B183-8E16595B849A}"/>
              </a:ext>
            </a:extLst>
          </p:cNvPr>
          <p:cNvSpPr>
            <a:spLocks noGrp="1"/>
          </p:cNvSpPr>
          <p:nvPr/>
        </p:nvSpPr>
        <p:spPr>
          <a:xfrm>
            <a:off x="685800" y="3797300"/>
            <a:ext cx="1320800" cy="384048"/>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a:solidFill>
                  <a:srgbClr val="666666"/>
                </a:solidFill>
                <a:latin typeface="Calibri"/>
                <a:ea typeface="Calibri"/>
                <a:cs typeface="Calibri"/>
              </a:rPr>
              <a:t>Fast start</a:t>
            </a:r>
          </a:p>
        </p:txBody>
      </p:sp>
      <p:sp>
        <p:nvSpPr>
          <p:cNvPr id="14" name="Rectangle 13">
            <a:extLst>
              <a:ext uri="{FF2B5EF4-FFF2-40B4-BE49-F238E27FC236}">
                <a16:creationId xmlns:a16="http://schemas.microsoft.com/office/drawing/2014/main" id="{76729B75-FD86-4130-97EA-9AEF37238783}"/>
              </a:ext>
            </a:extLst>
          </p:cNvPr>
          <p:cNvSpPr>
            <a:spLocks noGrp="1"/>
          </p:cNvSpPr>
          <p:nvPr/>
        </p:nvSpPr>
        <p:spPr>
          <a:xfrm>
            <a:off x="2084831" y="3794760"/>
            <a:ext cx="384048" cy="429768"/>
          </a:xfrm>
          <a:prstGeom prst="rect">
            <a:avLst/>
          </a:prstGeom>
          <a:solidFill>
            <a:srgbClr val="24824F">
              <a:alpha val="70000"/>
            </a:srgbClr>
          </a:solidFill>
          <a:ln w="11430">
            <a:solidFill>
              <a:srgbClr val="FFFFFF"/>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5" name="Rectangle 14">
            <a:extLst>
              <a:ext uri="{FF2B5EF4-FFF2-40B4-BE49-F238E27FC236}">
                <a16:creationId xmlns:a16="http://schemas.microsoft.com/office/drawing/2014/main" id="{1E3329B3-D4F6-458E-84B4-42C97CD8EF0B}"/>
              </a:ext>
            </a:extLst>
          </p:cNvPr>
          <p:cNvSpPr>
            <a:spLocks noGrp="1"/>
          </p:cNvSpPr>
          <p:nvPr/>
        </p:nvSpPr>
        <p:spPr>
          <a:xfrm>
            <a:off x="2468880" y="3794760"/>
            <a:ext cx="1005840" cy="429768"/>
          </a:xfrm>
          <a:prstGeom prst="rect">
            <a:avLst/>
          </a:prstGeom>
          <a:solidFill>
            <a:srgbClr val="326DA8">
              <a:alpha val="70000"/>
            </a:srgbClr>
          </a:solidFill>
          <a:ln w="11430">
            <a:solidFill>
              <a:srgbClr val="FFFFFF"/>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6" name="Text 15">
            <a:extLst>
              <a:ext uri="{FF2B5EF4-FFF2-40B4-BE49-F238E27FC236}">
                <a16:creationId xmlns:a16="http://schemas.microsoft.com/office/drawing/2014/main" id="{2E4F04CB-95C8-4185-B599-B75CAC7EF2C5}"/>
              </a:ext>
            </a:extLst>
          </p:cNvPr>
          <p:cNvSpPr>
            <a:spLocks noGrp="1"/>
          </p:cNvSpPr>
          <p:nvPr/>
        </p:nvSpPr>
        <p:spPr>
          <a:xfrm>
            <a:off x="2084832" y="4315968"/>
            <a:ext cx="594360" cy="299466"/>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dirty="0">
                <a:solidFill>
                  <a:srgbClr val="24824F"/>
                </a:solidFill>
                <a:latin typeface="Calibri"/>
                <a:ea typeface="Calibri"/>
                <a:cs typeface="Calibri"/>
              </a:rPr>
              <a:t>setup</a:t>
            </a:r>
          </a:p>
        </p:txBody>
      </p:sp>
      <p:sp>
        <p:nvSpPr>
          <p:cNvPr id="17" name="Connector 16">
            <a:extLst>
              <a:ext uri="{FF2B5EF4-FFF2-40B4-BE49-F238E27FC236}">
                <a16:creationId xmlns:a16="http://schemas.microsoft.com/office/drawing/2014/main" id="{1BACAE85-EC90-4F30-9A5A-42E7D908AE63}"/>
              </a:ext>
            </a:extLst>
          </p:cNvPr>
          <p:cNvSpPr>
            <a:spLocks noGrp="1"/>
          </p:cNvSpPr>
          <p:nvPr/>
        </p:nvSpPr>
        <p:spPr>
          <a:xfrm>
            <a:off x="2011680" y="4818888"/>
            <a:ext cx="3419856" cy="0"/>
          </a:xfrm>
          <a:prstGeom prst="line">
            <a:avLst/>
          </a:prstGeom>
          <a:ln w="127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8" name="Text 17">
            <a:extLst>
              <a:ext uri="{FF2B5EF4-FFF2-40B4-BE49-F238E27FC236}">
                <a16:creationId xmlns:a16="http://schemas.microsoft.com/office/drawing/2014/main" id="{598FB58C-E5A7-4D05-98D9-077499AF68C9}"/>
              </a:ext>
            </a:extLst>
          </p:cNvPr>
          <p:cNvSpPr>
            <a:spLocks noGrp="1"/>
          </p:cNvSpPr>
          <p:nvPr/>
        </p:nvSpPr>
        <p:spPr>
          <a:xfrm>
            <a:off x="4800600" y="4937760"/>
            <a:ext cx="731520" cy="299466"/>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a:solidFill>
                  <a:srgbClr val="666666"/>
                </a:solidFill>
                <a:latin typeface="Calibri"/>
                <a:ea typeface="Calibri"/>
                <a:cs typeface="Calibri"/>
              </a:rPr>
              <a:t>time</a:t>
            </a:r>
          </a:p>
        </p:txBody>
      </p:sp>
      <p:sp>
        <p:nvSpPr>
          <p:cNvPr id="19" name="Rectangle 18">
            <a:extLst>
              <a:ext uri="{FF2B5EF4-FFF2-40B4-BE49-F238E27FC236}">
                <a16:creationId xmlns:a16="http://schemas.microsoft.com/office/drawing/2014/main" id="{9C09A219-6C93-4A56-A98F-7641CD68640F}"/>
              </a:ext>
            </a:extLst>
          </p:cNvPr>
          <p:cNvSpPr>
            <a:spLocks noGrp="1"/>
          </p:cNvSpPr>
          <p:nvPr/>
        </p:nvSpPr>
        <p:spPr>
          <a:xfrm>
            <a:off x="6611112" y="2688336"/>
            <a:ext cx="2221992" cy="1901952"/>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0" name="Rectangle 19">
            <a:extLst>
              <a:ext uri="{FF2B5EF4-FFF2-40B4-BE49-F238E27FC236}">
                <a16:creationId xmlns:a16="http://schemas.microsoft.com/office/drawing/2014/main" id="{90300AB1-4BA8-40F4-9960-686CF241A943}"/>
              </a:ext>
            </a:extLst>
          </p:cNvPr>
          <p:cNvSpPr>
            <a:spLocks noGrp="1"/>
          </p:cNvSpPr>
          <p:nvPr/>
        </p:nvSpPr>
        <p:spPr>
          <a:xfrm>
            <a:off x="6793992" y="2916936"/>
            <a:ext cx="882396" cy="544068"/>
          </a:xfrm>
          <a:prstGeom prst="rect">
            <a:avLst/>
          </a:prstGeom>
          <a:solidFill>
            <a:srgbClr val="326DA8">
              <a:alpha val="70000"/>
            </a:srgbClr>
          </a:solidFill>
          <a:ln w="9525">
            <a:solidFill>
              <a:srgbClr val="23517D"/>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1" name="Rectangle 20">
            <a:extLst>
              <a:ext uri="{FF2B5EF4-FFF2-40B4-BE49-F238E27FC236}">
                <a16:creationId xmlns:a16="http://schemas.microsoft.com/office/drawing/2014/main" id="{B30C77A7-920F-4D1F-83E2-E91FD42B40AF}"/>
              </a:ext>
            </a:extLst>
          </p:cNvPr>
          <p:cNvSpPr>
            <a:spLocks noGrp="1"/>
          </p:cNvSpPr>
          <p:nvPr/>
        </p:nvSpPr>
        <p:spPr>
          <a:xfrm>
            <a:off x="7767828" y="2916936"/>
            <a:ext cx="882396" cy="544068"/>
          </a:xfrm>
          <a:prstGeom prst="rect">
            <a:avLst/>
          </a:prstGeom>
          <a:solidFill>
            <a:srgbClr val="326DA8">
              <a:alpha val="70000"/>
            </a:srgbClr>
          </a:solidFill>
          <a:ln w="9525">
            <a:solidFill>
              <a:srgbClr val="23517D"/>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2" name="Rectangle 21">
            <a:extLst>
              <a:ext uri="{FF2B5EF4-FFF2-40B4-BE49-F238E27FC236}">
                <a16:creationId xmlns:a16="http://schemas.microsoft.com/office/drawing/2014/main" id="{8290F8AA-0329-478E-B1E0-C5DDE487E389}"/>
              </a:ext>
            </a:extLst>
          </p:cNvPr>
          <p:cNvSpPr>
            <a:spLocks noGrp="1"/>
          </p:cNvSpPr>
          <p:nvPr/>
        </p:nvSpPr>
        <p:spPr>
          <a:xfrm>
            <a:off x="6793992" y="3589020"/>
            <a:ext cx="882396" cy="544068"/>
          </a:xfrm>
          <a:prstGeom prst="rect">
            <a:avLst/>
          </a:prstGeom>
          <a:solidFill>
            <a:srgbClr val="326DA8">
              <a:alpha val="70000"/>
            </a:srgbClr>
          </a:solidFill>
          <a:ln w="9525">
            <a:solidFill>
              <a:srgbClr val="23517D"/>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3" name="Rectangle 22">
            <a:extLst>
              <a:ext uri="{FF2B5EF4-FFF2-40B4-BE49-F238E27FC236}">
                <a16:creationId xmlns:a16="http://schemas.microsoft.com/office/drawing/2014/main" id="{A9B30E91-A2E6-40B1-8339-916A8B5399E7}"/>
              </a:ext>
            </a:extLst>
          </p:cNvPr>
          <p:cNvSpPr>
            <a:spLocks noGrp="1"/>
          </p:cNvSpPr>
          <p:nvPr/>
        </p:nvSpPr>
        <p:spPr>
          <a:xfrm>
            <a:off x="7767828" y="3589020"/>
            <a:ext cx="882396" cy="544068"/>
          </a:xfrm>
          <a:prstGeom prst="rect">
            <a:avLst/>
          </a:prstGeom>
          <a:solidFill>
            <a:srgbClr val="326DA8">
              <a:alpha val="70000"/>
            </a:srgbClr>
          </a:solidFill>
          <a:ln w="9525">
            <a:solidFill>
              <a:srgbClr val="23517D"/>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4" name="Text 23">
            <a:extLst>
              <a:ext uri="{FF2B5EF4-FFF2-40B4-BE49-F238E27FC236}">
                <a16:creationId xmlns:a16="http://schemas.microsoft.com/office/drawing/2014/main" id="{10F1854B-0327-4E4A-AFC7-2AD9FFE695D2}"/>
              </a:ext>
            </a:extLst>
          </p:cNvPr>
          <p:cNvSpPr>
            <a:spLocks noGrp="1"/>
          </p:cNvSpPr>
          <p:nvPr/>
        </p:nvSpPr>
        <p:spPr>
          <a:xfrm>
            <a:off x="6519672" y="4749800"/>
            <a:ext cx="2423160" cy="4572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Few tenants / host</a:t>
            </a:r>
          </a:p>
        </p:txBody>
      </p:sp>
      <p:sp>
        <p:nvSpPr>
          <p:cNvPr id="25" name="Rectangle 24">
            <a:extLst>
              <a:ext uri="{FF2B5EF4-FFF2-40B4-BE49-F238E27FC236}">
                <a16:creationId xmlns:a16="http://schemas.microsoft.com/office/drawing/2014/main" id="{FAC9BE80-78E6-4FD7-B057-6B15F44D6844}"/>
              </a:ext>
            </a:extLst>
          </p:cNvPr>
          <p:cNvSpPr>
            <a:spLocks noGrp="1"/>
          </p:cNvSpPr>
          <p:nvPr/>
        </p:nvSpPr>
        <p:spPr>
          <a:xfrm>
            <a:off x="9308592" y="2688336"/>
            <a:ext cx="2221992" cy="1901952"/>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 name="Rectangle 25">
            <a:extLst>
              <a:ext uri="{FF2B5EF4-FFF2-40B4-BE49-F238E27FC236}">
                <a16:creationId xmlns:a16="http://schemas.microsoft.com/office/drawing/2014/main" id="{01C37F2F-5E29-4CAC-816E-E33B66A98F15}"/>
              </a:ext>
            </a:extLst>
          </p:cNvPr>
          <p:cNvSpPr>
            <a:spLocks noGrp="1"/>
          </p:cNvSpPr>
          <p:nvPr/>
        </p:nvSpPr>
        <p:spPr>
          <a:xfrm>
            <a:off x="9491472" y="2916936"/>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 name="Rectangle 26">
            <a:extLst>
              <a:ext uri="{FF2B5EF4-FFF2-40B4-BE49-F238E27FC236}">
                <a16:creationId xmlns:a16="http://schemas.microsoft.com/office/drawing/2014/main" id="{2FCC242D-9A2A-4DCF-9C72-0E84DA2A3D2E}"/>
              </a:ext>
            </a:extLst>
          </p:cNvPr>
          <p:cNvSpPr>
            <a:spLocks noGrp="1"/>
          </p:cNvSpPr>
          <p:nvPr/>
        </p:nvSpPr>
        <p:spPr>
          <a:xfrm>
            <a:off x="9978390" y="2916936"/>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 name="Rectangle 27">
            <a:extLst>
              <a:ext uri="{FF2B5EF4-FFF2-40B4-BE49-F238E27FC236}">
                <a16:creationId xmlns:a16="http://schemas.microsoft.com/office/drawing/2014/main" id="{7539CAD3-4D29-47FD-BE35-9B7E634DEAA6}"/>
              </a:ext>
            </a:extLst>
          </p:cNvPr>
          <p:cNvSpPr>
            <a:spLocks noGrp="1"/>
          </p:cNvSpPr>
          <p:nvPr/>
        </p:nvSpPr>
        <p:spPr>
          <a:xfrm>
            <a:off x="10465307" y="2916936"/>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9" name="Rectangle 28">
            <a:extLst>
              <a:ext uri="{FF2B5EF4-FFF2-40B4-BE49-F238E27FC236}">
                <a16:creationId xmlns:a16="http://schemas.microsoft.com/office/drawing/2014/main" id="{7D5A563D-E05A-4CD9-BFAF-D09F3D13CE0C}"/>
              </a:ext>
            </a:extLst>
          </p:cNvPr>
          <p:cNvSpPr>
            <a:spLocks noGrp="1"/>
          </p:cNvSpPr>
          <p:nvPr/>
        </p:nvSpPr>
        <p:spPr>
          <a:xfrm>
            <a:off x="10952226" y="2916936"/>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0" name="Rectangle 29">
            <a:extLst>
              <a:ext uri="{FF2B5EF4-FFF2-40B4-BE49-F238E27FC236}">
                <a16:creationId xmlns:a16="http://schemas.microsoft.com/office/drawing/2014/main" id="{DF5F4A0D-34BB-4E6F-BA01-601E2888C904}"/>
              </a:ext>
            </a:extLst>
          </p:cNvPr>
          <p:cNvSpPr>
            <a:spLocks noGrp="1"/>
          </p:cNvSpPr>
          <p:nvPr/>
        </p:nvSpPr>
        <p:spPr>
          <a:xfrm>
            <a:off x="9491472" y="3364991"/>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1" name="Rectangle 30">
            <a:extLst>
              <a:ext uri="{FF2B5EF4-FFF2-40B4-BE49-F238E27FC236}">
                <a16:creationId xmlns:a16="http://schemas.microsoft.com/office/drawing/2014/main" id="{A1574097-880E-4B5D-AE38-C9DF7760346C}"/>
              </a:ext>
            </a:extLst>
          </p:cNvPr>
          <p:cNvSpPr>
            <a:spLocks noGrp="1"/>
          </p:cNvSpPr>
          <p:nvPr/>
        </p:nvSpPr>
        <p:spPr>
          <a:xfrm>
            <a:off x="9978390" y="3364991"/>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2" name="Rectangle 31">
            <a:extLst>
              <a:ext uri="{FF2B5EF4-FFF2-40B4-BE49-F238E27FC236}">
                <a16:creationId xmlns:a16="http://schemas.microsoft.com/office/drawing/2014/main" id="{8950CC04-9DE8-4DFC-BB65-EAD4B9C22399}"/>
              </a:ext>
            </a:extLst>
          </p:cNvPr>
          <p:cNvSpPr>
            <a:spLocks noGrp="1"/>
          </p:cNvSpPr>
          <p:nvPr/>
        </p:nvSpPr>
        <p:spPr>
          <a:xfrm>
            <a:off x="10465307" y="3364991"/>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3" name="Rectangle 32">
            <a:extLst>
              <a:ext uri="{FF2B5EF4-FFF2-40B4-BE49-F238E27FC236}">
                <a16:creationId xmlns:a16="http://schemas.microsoft.com/office/drawing/2014/main" id="{2B57FAAD-D5FB-41DE-8618-94729329AEBF}"/>
              </a:ext>
            </a:extLst>
          </p:cNvPr>
          <p:cNvSpPr>
            <a:spLocks noGrp="1"/>
          </p:cNvSpPr>
          <p:nvPr/>
        </p:nvSpPr>
        <p:spPr>
          <a:xfrm>
            <a:off x="10952226" y="3364991"/>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4" name="Rectangle 33">
            <a:extLst>
              <a:ext uri="{FF2B5EF4-FFF2-40B4-BE49-F238E27FC236}">
                <a16:creationId xmlns:a16="http://schemas.microsoft.com/office/drawing/2014/main" id="{0AC8C79F-39B1-4793-B10A-C428E5934B73}"/>
              </a:ext>
            </a:extLst>
          </p:cNvPr>
          <p:cNvSpPr>
            <a:spLocks noGrp="1"/>
          </p:cNvSpPr>
          <p:nvPr/>
        </p:nvSpPr>
        <p:spPr>
          <a:xfrm>
            <a:off x="9491472" y="3813048"/>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5" name="Rectangle 34">
            <a:extLst>
              <a:ext uri="{FF2B5EF4-FFF2-40B4-BE49-F238E27FC236}">
                <a16:creationId xmlns:a16="http://schemas.microsoft.com/office/drawing/2014/main" id="{0A755EC9-EBC9-48B8-A518-9C5E958B0173}"/>
              </a:ext>
            </a:extLst>
          </p:cNvPr>
          <p:cNvSpPr>
            <a:spLocks noGrp="1"/>
          </p:cNvSpPr>
          <p:nvPr/>
        </p:nvSpPr>
        <p:spPr>
          <a:xfrm>
            <a:off x="9978390" y="3813048"/>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6" name="Rectangle 35">
            <a:extLst>
              <a:ext uri="{FF2B5EF4-FFF2-40B4-BE49-F238E27FC236}">
                <a16:creationId xmlns:a16="http://schemas.microsoft.com/office/drawing/2014/main" id="{69A8BDDF-A530-4FB1-9071-F0B1FE3A0BC6}"/>
              </a:ext>
            </a:extLst>
          </p:cNvPr>
          <p:cNvSpPr>
            <a:spLocks noGrp="1"/>
          </p:cNvSpPr>
          <p:nvPr/>
        </p:nvSpPr>
        <p:spPr>
          <a:xfrm>
            <a:off x="10465307" y="3813048"/>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7" name="Rectangle 36">
            <a:extLst>
              <a:ext uri="{FF2B5EF4-FFF2-40B4-BE49-F238E27FC236}">
                <a16:creationId xmlns:a16="http://schemas.microsoft.com/office/drawing/2014/main" id="{3611F642-7658-497D-B351-503321A72AC0}"/>
              </a:ext>
            </a:extLst>
          </p:cNvPr>
          <p:cNvSpPr>
            <a:spLocks noGrp="1"/>
          </p:cNvSpPr>
          <p:nvPr/>
        </p:nvSpPr>
        <p:spPr>
          <a:xfrm>
            <a:off x="10952226" y="3813048"/>
            <a:ext cx="395477" cy="320040"/>
          </a:xfrm>
          <a:prstGeom prst="rect">
            <a:avLst/>
          </a:prstGeom>
          <a:solidFill>
            <a:srgbClr val="24824F">
              <a:alpha val="70000"/>
            </a:srgbClr>
          </a:solidFill>
          <a:ln w="9525">
            <a:solidFill>
              <a:srgbClr val="185A37"/>
            </a:solidFill>
            <a:prstDash val="solid"/>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8" name="Text 37">
            <a:extLst>
              <a:ext uri="{FF2B5EF4-FFF2-40B4-BE49-F238E27FC236}">
                <a16:creationId xmlns:a16="http://schemas.microsoft.com/office/drawing/2014/main" id="{A4A451B1-13CF-4D5B-8E85-1F2BA7E88C53}"/>
              </a:ext>
            </a:extLst>
          </p:cNvPr>
          <p:cNvSpPr>
            <a:spLocks noGrp="1"/>
          </p:cNvSpPr>
          <p:nvPr/>
        </p:nvSpPr>
        <p:spPr>
          <a:xfrm>
            <a:off x="9217152" y="4749800"/>
            <a:ext cx="2423160" cy="4572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Many tenants / host</a:t>
            </a:r>
          </a:p>
        </p:txBody>
      </p:sp>
      <p:sp>
        <p:nvSpPr>
          <p:cNvPr id="40" name="Text 39">
            <a:extLst>
              <a:ext uri="{FF2B5EF4-FFF2-40B4-BE49-F238E27FC236}">
                <a16:creationId xmlns:a16="http://schemas.microsoft.com/office/drawing/2014/main" id="{39ABE1F0-E02E-474E-A970-42A17B01B973}"/>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Elasticity requires both fast allocation and a small per-tenant footprint.</a:t>
            </a:r>
          </a:p>
        </p:txBody>
      </p:sp>
    </p:spTree>
    <p:extLst>
      <p:ext uri="{BB962C8B-B14F-4D97-AF65-F5344CB8AC3E}">
        <p14:creationId xmlns:p14="http://schemas.microsoft.com/office/powerpoint/2010/main" val="1846290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16A488C5-0AAD-45AF-9837-4124BE7AA395}"/>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Existing Mobile Stacks Fall Short</a:t>
            </a:r>
          </a:p>
        </p:txBody>
      </p:sp>
      <p:sp>
        <p:nvSpPr>
          <p:cNvPr id="4" name="Text 3">
            <a:extLst>
              <a:ext uri="{FF2B5EF4-FFF2-40B4-BE49-F238E27FC236}">
                <a16:creationId xmlns:a16="http://schemas.microsoft.com/office/drawing/2014/main" id="{849B3722-92B5-4625-872F-34982F4E008B}"/>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4</a:t>
            </a:r>
          </a:p>
        </p:txBody>
      </p:sp>
      <p:sp>
        <p:nvSpPr>
          <p:cNvPr id="500" name="Commodity server CPU memory">
            <a:extLst>
              <a:ext uri="{FF2B5EF4-FFF2-40B4-BE49-F238E27FC236}">
                <a16:creationId xmlns:a16="http://schemas.microsoft.com/office/drawing/2014/main" id="{C932EF2D-5F72-407D-B4FB-8E4F1851FC33}"/>
              </a:ext>
            </a:extLst>
          </p:cNvPr>
          <p:cNvSpPr>
            <a:spLocks noGrp="1"/>
          </p:cNvSpPr>
          <p:nvPr/>
        </p:nvSpPr>
        <p:spPr>
          <a:xfrm>
            <a:off x="508000" y="1016000"/>
            <a:ext cx="11176000" cy="381000"/>
          </a:xfrm>
          <a:prstGeom prst="rect">
            <a:avLst/>
          </a:prstGeom>
          <a:noFill/>
          <a:ln w="0">
            <a:noFill/>
          </a:ln>
        </p:spPr>
        <p:txBody>
          <a:bodyPr wrap="square" lIns="0" tIns="0" rIns="0" bIns="0" anchor="t">
            <a:noAutofit/>
          </a:bodyPr>
          <a:lstStyle/>
          <a:p>
            <a:pPr algn="l">
              <a:defRPr sz="2200" b="0">
                <a:solidFill>
                  <a:srgbClr val="171717"/>
                </a:solidFill>
                <a:latin typeface="Calibri"/>
                <a:ea typeface="Calibri"/>
                <a:cs typeface="Calibri"/>
              </a:defRPr>
            </a:pPr>
            <a:r>
              <a:rPr sz="2200" b="0" dirty="0">
                <a:solidFill>
                  <a:srgbClr val="171717"/>
                </a:solidFill>
                <a:latin typeface="Calibri"/>
                <a:ea typeface="Calibri"/>
                <a:cs typeface="Calibri"/>
              </a:rPr>
              <a:t>Commodity server: 2 × Xeon Silver 4210 (2.20 GHz) · 128 GiB RAM</a:t>
            </a:r>
          </a:p>
        </p:txBody>
      </p:sp>
      <p:sp>
        <p:nvSpPr>
          <p:cNvPr id="501" name="Commodity server GPU storage">
            <a:extLst>
              <a:ext uri="{FF2B5EF4-FFF2-40B4-BE49-F238E27FC236}">
                <a16:creationId xmlns:a16="http://schemas.microsoft.com/office/drawing/2014/main" id="{C3182139-D3E2-4CB0-8687-12240B37E022}"/>
              </a:ext>
            </a:extLst>
          </p:cNvPr>
          <p:cNvSpPr>
            <a:spLocks noGrp="1"/>
          </p:cNvSpPr>
          <p:nvPr/>
        </p:nvSpPr>
        <p:spPr>
          <a:xfrm>
            <a:off x="508000" y="1460500"/>
            <a:ext cx="11176000" cy="317500"/>
          </a:xfrm>
          <a:prstGeom prst="rect">
            <a:avLst/>
          </a:prstGeom>
          <a:noFill/>
          <a:ln w="0">
            <a:noFill/>
          </a:ln>
        </p:spPr>
        <p:txBody>
          <a:bodyPr wrap="square" lIns="0" tIns="0" rIns="0" bIns="0" anchor="t">
            <a:noAutofit/>
          </a:bodyPr>
          <a:lstStyle/>
          <a:p>
            <a:pPr algn="l">
              <a:defRPr sz="1800" b="0">
                <a:solidFill>
                  <a:srgbClr val="696969"/>
                </a:solidFill>
                <a:latin typeface="Calibri"/>
                <a:ea typeface="Calibri"/>
                <a:cs typeface="Calibri"/>
              </a:defRPr>
            </a:pPr>
            <a:r>
              <a:rPr sz="1800" b="0" dirty="0">
                <a:solidFill>
                  <a:srgbClr val="696969"/>
                </a:solidFill>
                <a:latin typeface="Calibri"/>
                <a:ea typeface="Calibri"/>
                <a:cs typeface="Calibri"/>
              </a:rPr>
              <a:t>RTX A4000 (16 GiB VRAM) · 4 TiB </a:t>
            </a:r>
            <a:r>
              <a:rPr sz="1800" b="0" dirty="0" err="1">
                <a:solidFill>
                  <a:srgbClr val="696969"/>
                </a:solidFill>
                <a:latin typeface="Calibri"/>
                <a:ea typeface="Calibri"/>
                <a:cs typeface="Calibri"/>
              </a:rPr>
              <a:t>NVMe</a:t>
            </a:r>
            <a:r>
              <a:rPr sz="1800" b="0" dirty="0">
                <a:solidFill>
                  <a:srgbClr val="696969"/>
                </a:solidFill>
                <a:latin typeface="Calibri"/>
                <a:ea typeface="Calibri"/>
                <a:cs typeface="Calibri"/>
              </a:rPr>
              <a:t> SSD</a:t>
            </a:r>
          </a:p>
        </p:txBody>
      </p:sp>
      <p:sp>
        <p:nvSpPr>
          <p:cNvPr id="502" name="Performance metric divider">
            <a:extLst>
              <a:ext uri="{FF2B5EF4-FFF2-40B4-BE49-F238E27FC236}">
                <a16:creationId xmlns:a16="http://schemas.microsoft.com/office/drawing/2014/main" id="{6A3064C9-1F74-4EB8-B9B0-B4E59E175806}"/>
              </a:ext>
            </a:extLst>
          </p:cNvPr>
          <p:cNvSpPr>
            <a:spLocks noGrp="1"/>
          </p:cNvSpPr>
          <p:nvPr/>
        </p:nvSpPr>
        <p:spPr>
          <a:xfrm>
            <a:off x="6096000" y="1981200"/>
            <a:ext cx="953" cy="2082800"/>
          </a:xfrm>
          <a:prstGeom prst="line">
            <a:avLst/>
          </a:prstGeom>
          <a:noFill/>
          <a:ln w="12383">
            <a:solidFill>
              <a:srgbClr val="D8D8D8"/>
            </a:solidFill>
          </a:ln>
        </p:spPr>
        <p:txBody>
          <a:bodyPr/>
          <a:lstStyle/>
          <a:p>
            <a:endParaRPr lang="en-US"/>
          </a:p>
        </p:txBody>
      </p:sp>
      <p:sp>
        <p:nvSpPr>
          <p:cNvPr id="503" name="Provisioning category">
            <a:extLst>
              <a:ext uri="{FF2B5EF4-FFF2-40B4-BE49-F238E27FC236}">
                <a16:creationId xmlns:a16="http://schemas.microsoft.com/office/drawing/2014/main" id="{32978978-A600-4BFF-B8D0-5B188316B911}"/>
              </a:ext>
            </a:extLst>
          </p:cNvPr>
          <p:cNvSpPr>
            <a:spLocks noGrp="1"/>
          </p:cNvSpPr>
          <p:nvPr/>
        </p:nvSpPr>
        <p:spPr>
          <a:xfrm>
            <a:off x="685800" y="2032000"/>
            <a:ext cx="5029200" cy="4064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Slow to provision</a:t>
            </a:r>
          </a:p>
        </p:txBody>
      </p:sp>
      <p:sp>
        <p:nvSpPr>
          <p:cNvPr id="504" name="Provisioning result">
            <a:extLst>
              <a:ext uri="{FF2B5EF4-FFF2-40B4-BE49-F238E27FC236}">
                <a16:creationId xmlns:a16="http://schemas.microsoft.com/office/drawing/2014/main" id="{821653EA-BEA0-4218-A962-24C49BB29C74}"/>
              </a:ext>
            </a:extLst>
          </p:cNvPr>
          <p:cNvSpPr>
            <a:spLocks noGrp="1"/>
          </p:cNvSpPr>
          <p:nvPr/>
        </p:nvSpPr>
        <p:spPr>
          <a:xfrm>
            <a:off x="685800" y="2552700"/>
            <a:ext cx="5029200" cy="762000"/>
          </a:xfrm>
          <a:prstGeom prst="rect">
            <a:avLst/>
          </a:prstGeom>
          <a:noFill/>
          <a:ln w="0">
            <a:noFill/>
          </a:ln>
        </p:spPr>
        <p:txBody>
          <a:bodyPr wrap="square" lIns="0" tIns="0" rIns="0" bIns="0" anchor="ctr">
            <a:noAutofit/>
          </a:bodyPr>
          <a:lstStyle/>
          <a:p>
            <a:pPr algn="l">
              <a:defRPr sz="4400" b="1">
                <a:solidFill>
                  <a:srgbClr val="E72B37"/>
                </a:solidFill>
                <a:latin typeface="Calibri"/>
                <a:ea typeface="Calibri"/>
                <a:cs typeface="Calibri"/>
              </a:defRPr>
            </a:pPr>
            <a:r>
              <a:rPr sz="4400" b="1">
                <a:solidFill>
                  <a:srgbClr val="E72B37"/>
                </a:solidFill>
                <a:latin typeface="Calibri"/>
                <a:ea typeface="Calibri"/>
                <a:cs typeface="Calibri"/>
              </a:rPr>
              <a:t>&gt;5 min</a:t>
            </a:r>
          </a:p>
        </p:txBody>
      </p:sp>
      <p:sp>
        <p:nvSpPr>
          <p:cNvPr id="505" name="Provisioning scope">
            <a:extLst>
              <a:ext uri="{FF2B5EF4-FFF2-40B4-BE49-F238E27FC236}">
                <a16:creationId xmlns:a16="http://schemas.microsoft.com/office/drawing/2014/main" id="{BD090FA1-DA5C-476C-83DA-DB734153043E}"/>
              </a:ext>
            </a:extLst>
          </p:cNvPr>
          <p:cNvSpPr>
            <a:spLocks noGrp="1"/>
          </p:cNvSpPr>
          <p:nvPr/>
        </p:nvSpPr>
        <p:spPr>
          <a:xfrm>
            <a:off x="685800" y="3390900"/>
            <a:ext cx="5029200" cy="457200"/>
          </a:xfrm>
          <a:prstGeom prst="rect">
            <a:avLst/>
          </a:prstGeom>
          <a:noFill/>
          <a:ln w="0">
            <a:noFill/>
          </a:ln>
        </p:spPr>
        <p:txBody>
          <a:bodyPr wrap="squar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to boot 32 instances in a burst</a:t>
            </a:r>
          </a:p>
        </p:txBody>
      </p:sp>
      <p:sp>
        <p:nvSpPr>
          <p:cNvPr id="506" name="Memory category">
            <a:extLst>
              <a:ext uri="{FF2B5EF4-FFF2-40B4-BE49-F238E27FC236}">
                <a16:creationId xmlns:a16="http://schemas.microsoft.com/office/drawing/2014/main" id="{4798D67E-AE7C-4023-9D61-60756A5D25DE}"/>
              </a:ext>
            </a:extLst>
          </p:cNvPr>
          <p:cNvSpPr>
            <a:spLocks noGrp="1"/>
          </p:cNvSpPr>
          <p:nvPr/>
        </p:nvSpPr>
        <p:spPr>
          <a:xfrm>
            <a:off x="6477000" y="2032000"/>
            <a:ext cx="5029200" cy="4064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Heavy to keep</a:t>
            </a:r>
          </a:p>
        </p:txBody>
      </p:sp>
      <p:sp>
        <p:nvSpPr>
          <p:cNvPr id="507" name="Memory result">
            <a:extLst>
              <a:ext uri="{FF2B5EF4-FFF2-40B4-BE49-F238E27FC236}">
                <a16:creationId xmlns:a16="http://schemas.microsoft.com/office/drawing/2014/main" id="{45BDCD0F-F8F3-4395-A9DA-3B66BA8F2C3A}"/>
              </a:ext>
            </a:extLst>
          </p:cNvPr>
          <p:cNvSpPr>
            <a:spLocks noGrp="1"/>
          </p:cNvSpPr>
          <p:nvPr/>
        </p:nvSpPr>
        <p:spPr>
          <a:xfrm>
            <a:off x="6477000" y="2552700"/>
            <a:ext cx="5029200" cy="762000"/>
          </a:xfrm>
          <a:prstGeom prst="rect">
            <a:avLst/>
          </a:prstGeom>
          <a:noFill/>
          <a:ln w="0">
            <a:noFill/>
          </a:ln>
        </p:spPr>
        <p:txBody>
          <a:bodyPr wrap="square" lIns="0" tIns="0" rIns="0" bIns="0" anchor="ctr">
            <a:noAutofit/>
          </a:bodyPr>
          <a:lstStyle/>
          <a:p>
            <a:pPr algn="l">
              <a:defRPr sz="4400" b="1">
                <a:solidFill>
                  <a:srgbClr val="E72B37"/>
                </a:solidFill>
                <a:latin typeface="Calibri"/>
                <a:ea typeface="Calibri"/>
                <a:cs typeface="Calibri"/>
              </a:defRPr>
            </a:pPr>
            <a:r>
              <a:rPr sz="4400" b="1">
                <a:solidFill>
                  <a:srgbClr val="E72B37"/>
                </a:solidFill>
                <a:latin typeface="Calibri"/>
                <a:ea typeface="Calibri"/>
                <a:cs typeface="Calibri"/>
              </a:rPr>
              <a:t>1.7–3.0 GiB</a:t>
            </a:r>
          </a:p>
        </p:txBody>
      </p:sp>
      <p:sp>
        <p:nvSpPr>
          <p:cNvPr id="508" name="Memory scope">
            <a:extLst>
              <a:ext uri="{FF2B5EF4-FFF2-40B4-BE49-F238E27FC236}">
                <a16:creationId xmlns:a16="http://schemas.microsoft.com/office/drawing/2014/main" id="{042ECB3D-5151-4A45-A2D2-784E032093F9}"/>
              </a:ext>
            </a:extLst>
          </p:cNvPr>
          <p:cNvSpPr>
            <a:spLocks noGrp="1"/>
          </p:cNvSpPr>
          <p:nvPr/>
        </p:nvSpPr>
        <p:spPr>
          <a:xfrm>
            <a:off x="6477000" y="3390900"/>
            <a:ext cx="5029200" cy="457200"/>
          </a:xfrm>
          <a:prstGeom prst="rect">
            <a:avLst/>
          </a:prstGeom>
          <a:noFill/>
          <a:ln w="0">
            <a:noFill/>
          </a:ln>
        </p:spPr>
        <p:txBody>
          <a:bodyPr wrap="squar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host memory per idle baseline instance</a:t>
            </a:r>
          </a:p>
        </p:txBody>
      </p:sp>
      <p:sp>
        <p:nvSpPr>
          <p:cNvPr id="509" name="Linux context divider">
            <a:extLst>
              <a:ext uri="{FF2B5EF4-FFF2-40B4-BE49-F238E27FC236}">
                <a16:creationId xmlns:a16="http://schemas.microsoft.com/office/drawing/2014/main" id="{3416FE11-4256-46AA-BF49-97E0BFFE50AD}"/>
              </a:ext>
            </a:extLst>
          </p:cNvPr>
          <p:cNvSpPr>
            <a:spLocks noGrp="1"/>
          </p:cNvSpPr>
          <p:nvPr/>
        </p:nvSpPr>
        <p:spPr>
          <a:xfrm>
            <a:off x="685800" y="4362450"/>
            <a:ext cx="10820400" cy="953"/>
          </a:xfrm>
          <a:prstGeom prst="line">
            <a:avLst/>
          </a:prstGeom>
          <a:noFill/>
          <a:ln w="12383">
            <a:solidFill>
              <a:srgbClr val="D8D8D8"/>
            </a:solidFill>
          </a:ln>
        </p:spPr>
        <p:txBody>
          <a:bodyPr/>
          <a:lstStyle/>
          <a:p>
            <a:endParaRPr lang="en-US"/>
          </a:p>
        </p:txBody>
      </p:sp>
      <p:sp>
        <p:nvSpPr>
          <p:cNvPr id="510" name="Linux reference heading">
            <a:extLst>
              <a:ext uri="{FF2B5EF4-FFF2-40B4-BE49-F238E27FC236}">
                <a16:creationId xmlns:a16="http://schemas.microsoft.com/office/drawing/2014/main" id="{8E497692-290E-46F6-9BCD-19D0DE72455C}"/>
              </a:ext>
            </a:extLst>
          </p:cNvPr>
          <p:cNvSpPr>
            <a:spLocks noGrp="1"/>
          </p:cNvSpPr>
          <p:nvPr/>
        </p:nvSpPr>
        <p:spPr>
          <a:xfrm>
            <a:off x="685800" y="4546600"/>
            <a:ext cx="10820400" cy="361950"/>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sz="2200" b="1">
                <a:solidFill>
                  <a:srgbClr val="326D9F"/>
                </a:solidFill>
                <a:latin typeface="Calibri"/>
                <a:ea typeface="Calibri"/>
                <a:cs typeface="Calibri"/>
              </a:rPr>
              <a:t>For scale: minimal Linux containers</a:t>
            </a:r>
          </a:p>
        </p:txBody>
      </p:sp>
      <p:sp>
        <p:nvSpPr>
          <p:cNvPr id="511" name="Linux runtime example">
            <a:extLst>
              <a:ext uri="{FF2B5EF4-FFF2-40B4-BE49-F238E27FC236}">
                <a16:creationId xmlns:a16="http://schemas.microsoft.com/office/drawing/2014/main" id="{DE782382-FA0B-451D-ACE5-7A0E254865D6}"/>
              </a:ext>
            </a:extLst>
          </p:cNvPr>
          <p:cNvSpPr>
            <a:spLocks noGrp="1"/>
          </p:cNvSpPr>
          <p:nvPr/>
        </p:nvSpPr>
        <p:spPr>
          <a:xfrm>
            <a:off x="685800" y="5003800"/>
            <a:ext cx="5229225" cy="354330"/>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sz="2200" b="1">
                <a:solidFill>
                  <a:srgbClr val="326D9F"/>
                </a:solidFill>
                <a:latin typeface="Calibri"/>
                <a:ea typeface="Calibri"/>
                <a:cs typeface="Calibri"/>
              </a:rPr>
              <a:t>~17–33 ms per trivial run</a:t>
            </a:r>
          </a:p>
        </p:txBody>
      </p:sp>
      <p:sp>
        <p:nvSpPr>
          <p:cNvPr id="512" name="Linux memory example">
            <a:extLst>
              <a:ext uri="{FF2B5EF4-FFF2-40B4-BE49-F238E27FC236}">
                <a16:creationId xmlns:a16="http://schemas.microsoft.com/office/drawing/2014/main" id="{737C04D2-F2EA-4BED-8A9D-1913D80B18A1}"/>
              </a:ext>
            </a:extLst>
          </p:cNvPr>
          <p:cNvSpPr>
            <a:spLocks noGrp="1"/>
          </p:cNvSpPr>
          <p:nvPr/>
        </p:nvSpPr>
        <p:spPr>
          <a:xfrm>
            <a:off x="6477000" y="5003800"/>
            <a:ext cx="4981575" cy="354330"/>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sz="2200" b="1">
                <a:solidFill>
                  <a:srgbClr val="326D9F"/>
                </a:solidFill>
                <a:latin typeface="Calibri"/>
                <a:ea typeface="Calibri"/>
                <a:cs typeface="Calibri"/>
              </a:rPr>
              <a:t>MiB-scale memory</a:t>
            </a:r>
          </a:p>
        </p:txBody>
      </p:sp>
      <p:sp>
        <p:nvSpPr>
          <p:cNvPr id="513" name="Linux runtime scope">
            <a:extLst>
              <a:ext uri="{FF2B5EF4-FFF2-40B4-BE49-F238E27FC236}">
                <a16:creationId xmlns:a16="http://schemas.microsoft.com/office/drawing/2014/main" id="{F29CB724-5FD9-4896-9F2D-1DB1611E983C}"/>
              </a:ext>
            </a:extLst>
          </p:cNvPr>
          <p:cNvSpPr>
            <a:spLocks noGrp="1"/>
          </p:cNvSpPr>
          <p:nvPr/>
        </p:nvSpPr>
        <p:spPr>
          <a:xfrm>
            <a:off x="685800" y="5384800"/>
            <a:ext cx="5219700" cy="3048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crun / runc: /bin/true lifecycle</a:t>
            </a:r>
          </a:p>
        </p:txBody>
      </p:sp>
      <p:sp>
        <p:nvSpPr>
          <p:cNvPr id="514" name="Linux memory scope">
            <a:extLst>
              <a:ext uri="{FF2B5EF4-FFF2-40B4-BE49-F238E27FC236}">
                <a16:creationId xmlns:a16="http://schemas.microsoft.com/office/drawing/2014/main" id="{7F35216D-3FA7-4AF9-A4FB-F9DC3008DE0C}"/>
              </a:ext>
            </a:extLst>
          </p:cNvPr>
          <p:cNvSpPr>
            <a:spLocks noGrp="1"/>
          </p:cNvSpPr>
          <p:nvPr/>
        </p:nvSpPr>
        <p:spPr>
          <a:xfrm>
            <a:off x="6477000" y="5384800"/>
            <a:ext cx="4981575" cy="3048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e.g., 2.35 MiB in Docker’s nginx example</a:t>
            </a:r>
          </a:p>
        </p:txBody>
      </p:sp>
      <p:sp>
        <p:nvSpPr>
          <p:cNvPr id="516" name="Transition to root cause">
            <a:extLst>
              <a:ext uri="{FF2B5EF4-FFF2-40B4-BE49-F238E27FC236}">
                <a16:creationId xmlns:a16="http://schemas.microsoft.com/office/drawing/2014/main" id="{AE621224-8B1B-461A-ADCD-145EA5E07048}"/>
              </a:ext>
            </a:extLst>
          </p:cNvPr>
          <p:cNvSpPr>
            <a:spLocks noGrp="1"/>
          </p:cNvSpPr>
          <p:nvPr/>
        </p:nvSpPr>
        <p:spPr>
          <a:xfrm>
            <a:off x="685800" y="5994400"/>
            <a:ext cx="10820400" cy="431800"/>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What’s wrong?</a:t>
            </a:r>
          </a:p>
        </p:txBody>
      </p:sp>
    </p:spTree>
    <p:extLst>
      <p:ext uri="{BB962C8B-B14F-4D97-AF65-F5344CB8AC3E}">
        <p14:creationId xmlns:p14="http://schemas.microsoft.com/office/powerpoint/2010/main" val="1791225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B89AD5DF-6DB6-4EB0-B02B-9F1A631984D2}"/>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Root Cause: One Heavy Framework per Tenant</a:t>
            </a:r>
          </a:p>
        </p:txBody>
      </p:sp>
      <p:sp>
        <p:nvSpPr>
          <p:cNvPr id="3" name="Text 2">
            <a:extLst>
              <a:ext uri="{FF2B5EF4-FFF2-40B4-BE49-F238E27FC236}">
                <a16:creationId xmlns:a16="http://schemas.microsoft.com/office/drawing/2014/main" id="{3FA9F17E-A77A-41A0-A1C4-C1A30A4089D6}"/>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Android apps depend on a large, persistent userspace stack.</a:t>
            </a:r>
          </a:p>
        </p:txBody>
      </p:sp>
      <p:sp>
        <p:nvSpPr>
          <p:cNvPr id="5" name="Text 4">
            <a:extLst>
              <a:ext uri="{FF2B5EF4-FFF2-40B4-BE49-F238E27FC236}">
                <a16:creationId xmlns:a16="http://schemas.microsoft.com/office/drawing/2014/main" id="{42A1B4D9-EA24-4759-981A-1AB3FB185793}"/>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5</a:t>
            </a:r>
          </a:p>
        </p:txBody>
      </p:sp>
      <p:sp>
        <p:nvSpPr>
          <p:cNvPr id="6" name="Text 5">
            <a:extLst>
              <a:ext uri="{FF2B5EF4-FFF2-40B4-BE49-F238E27FC236}">
                <a16:creationId xmlns:a16="http://schemas.microsoft.com/office/drawing/2014/main" id="{7A08478A-16B5-4906-8D77-574C2DCFD4CD}"/>
              </a:ext>
            </a:extLst>
          </p:cNvPr>
          <p:cNvSpPr>
            <a:spLocks noGrp="1"/>
          </p:cNvSpPr>
          <p:nvPr/>
        </p:nvSpPr>
        <p:spPr>
          <a:xfrm>
            <a:off x="685800" y="1837944"/>
            <a:ext cx="2185416" cy="36195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Tenant 1</a:t>
            </a:r>
          </a:p>
        </p:txBody>
      </p:sp>
      <p:sp>
        <p:nvSpPr>
          <p:cNvPr id="7" name="Rectangle 6">
            <a:extLst>
              <a:ext uri="{FF2B5EF4-FFF2-40B4-BE49-F238E27FC236}">
                <a16:creationId xmlns:a16="http://schemas.microsoft.com/office/drawing/2014/main" id="{FE2888A2-464D-4385-860B-E73BD44E33FE}"/>
              </a:ext>
            </a:extLst>
          </p:cNvPr>
          <p:cNvSpPr>
            <a:spLocks noGrp="1"/>
          </p:cNvSpPr>
          <p:nvPr/>
        </p:nvSpPr>
        <p:spPr>
          <a:xfrm>
            <a:off x="685800" y="2340864"/>
            <a:ext cx="2176272" cy="54864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8" name="Text 7">
            <a:extLst>
              <a:ext uri="{FF2B5EF4-FFF2-40B4-BE49-F238E27FC236}">
                <a16:creationId xmlns:a16="http://schemas.microsoft.com/office/drawing/2014/main" id="{0DB0AD92-42B5-484E-9358-89F15539A6C5}"/>
              </a:ext>
            </a:extLst>
          </p:cNvPr>
          <p:cNvSpPr>
            <a:spLocks noGrp="1"/>
          </p:cNvSpPr>
          <p:nvPr/>
        </p:nvSpPr>
        <p:spPr>
          <a:xfrm>
            <a:off x="758952" y="2359152"/>
            <a:ext cx="2029968" cy="5120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App</a:t>
            </a:r>
          </a:p>
        </p:txBody>
      </p:sp>
      <p:sp>
        <p:nvSpPr>
          <p:cNvPr id="9" name="Connector 8">
            <a:extLst>
              <a:ext uri="{FF2B5EF4-FFF2-40B4-BE49-F238E27FC236}">
                <a16:creationId xmlns:a16="http://schemas.microsoft.com/office/drawing/2014/main" id="{97679282-0575-4672-8B5A-0BB63E5B9E4D}"/>
              </a:ext>
            </a:extLst>
          </p:cNvPr>
          <p:cNvSpPr>
            <a:spLocks noGrp="1"/>
          </p:cNvSpPr>
          <p:nvPr/>
        </p:nvSpPr>
        <p:spPr>
          <a:xfrm>
            <a:off x="1773936" y="2889504"/>
            <a:ext cx="0" cy="310896"/>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0" name="Rectangle 9">
            <a:extLst>
              <a:ext uri="{FF2B5EF4-FFF2-40B4-BE49-F238E27FC236}">
                <a16:creationId xmlns:a16="http://schemas.microsoft.com/office/drawing/2014/main" id="{A7AF730B-16CF-4158-80F5-945381DCBFFA}"/>
              </a:ext>
            </a:extLst>
          </p:cNvPr>
          <p:cNvSpPr>
            <a:spLocks noGrp="1"/>
          </p:cNvSpPr>
          <p:nvPr/>
        </p:nvSpPr>
        <p:spPr>
          <a:xfrm>
            <a:off x="685800" y="3218688"/>
            <a:ext cx="2176272" cy="1389888"/>
          </a:xfrm>
          <a:prstGeom prst="rect">
            <a:avLst/>
          </a:prstGeom>
          <a:solidFill>
            <a:srgbClr val="E4EFF8"/>
          </a:solidFill>
          <a:ln w="13970">
            <a:solidFill>
              <a:srgbClr val="32699A"/>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1" name="Text 10">
            <a:extLst>
              <a:ext uri="{FF2B5EF4-FFF2-40B4-BE49-F238E27FC236}">
                <a16:creationId xmlns:a16="http://schemas.microsoft.com/office/drawing/2014/main" id="{4ED45D02-7147-4572-AF41-5276D55F196F}"/>
              </a:ext>
            </a:extLst>
          </p:cNvPr>
          <p:cNvSpPr>
            <a:spLocks noGrp="1"/>
          </p:cNvSpPr>
          <p:nvPr/>
        </p:nvSpPr>
        <p:spPr>
          <a:xfrm>
            <a:off x="758952" y="3291840"/>
            <a:ext cx="2029968" cy="3810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Framework</a:t>
            </a:r>
          </a:p>
        </p:txBody>
      </p:sp>
      <p:sp>
        <p:nvSpPr>
          <p:cNvPr id="12" name="Text 11">
            <a:extLst>
              <a:ext uri="{FF2B5EF4-FFF2-40B4-BE49-F238E27FC236}">
                <a16:creationId xmlns:a16="http://schemas.microsoft.com/office/drawing/2014/main" id="{257FA38A-290D-453A-A0AD-D911E9FEE1A5}"/>
              </a:ext>
            </a:extLst>
          </p:cNvPr>
          <p:cNvSpPr>
            <a:spLocks noGrp="1"/>
          </p:cNvSpPr>
          <p:nvPr/>
        </p:nvSpPr>
        <p:spPr>
          <a:xfrm>
            <a:off x="777240" y="3695700"/>
            <a:ext cx="1993392" cy="8890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32699A"/>
                </a:solidFill>
                <a:latin typeface="Calibri"/>
                <a:ea typeface="Calibri"/>
                <a:cs typeface="Calibri"/>
              </a:rPr>
              <a:t>services</a:t>
            </a:r>
          </a:p>
          <a:p>
            <a:pPr algn="ctr">
              <a:lnSpc>
                <a:spcPct val="107000"/>
              </a:lnSpc>
              <a:spcBef>
                <a:spcPts val="0"/>
              </a:spcBef>
              <a:spcAft>
                <a:spcPts val="0"/>
              </a:spcAft>
              <a:buNone/>
              <a:defRPr sz="1800"/>
            </a:pPr>
            <a:r>
              <a:rPr sz="1800" b="0" i="0">
                <a:solidFill>
                  <a:srgbClr val="32699A"/>
                </a:solidFill>
                <a:latin typeface="Calibri"/>
                <a:ea typeface="Calibri"/>
                <a:cs typeface="Calibri"/>
              </a:rPr>
              <a:t>libraries</a:t>
            </a:r>
          </a:p>
          <a:p>
            <a:pPr algn="ctr">
              <a:lnSpc>
                <a:spcPct val="107000"/>
              </a:lnSpc>
              <a:spcBef>
                <a:spcPts val="0"/>
              </a:spcBef>
              <a:spcAft>
                <a:spcPts val="0"/>
              </a:spcAft>
              <a:buNone/>
              <a:defRPr sz="1800"/>
            </a:pPr>
            <a:r>
              <a:rPr sz="1800" b="0" i="0">
                <a:solidFill>
                  <a:srgbClr val="32699A"/>
                </a:solidFill>
                <a:latin typeface="Calibri"/>
                <a:ea typeface="Calibri"/>
                <a:cs typeface="Calibri"/>
              </a:rPr>
              <a:t>system state</a:t>
            </a:r>
          </a:p>
        </p:txBody>
      </p:sp>
      <p:sp>
        <p:nvSpPr>
          <p:cNvPr id="13" name="Text 12">
            <a:extLst>
              <a:ext uri="{FF2B5EF4-FFF2-40B4-BE49-F238E27FC236}">
                <a16:creationId xmlns:a16="http://schemas.microsoft.com/office/drawing/2014/main" id="{E2FC8FBC-F767-4FE4-A580-94B13BDD3A52}"/>
              </a:ext>
            </a:extLst>
          </p:cNvPr>
          <p:cNvSpPr>
            <a:spLocks noGrp="1"/>
          </p:cNvSpPr>
          <p:nvPr/>
        </p:nvSpPr>
        <p:spPr>
          <a:xfrm>
            <a:off x="3172968" y="1837944"/>
            <a:ext cx="2185416" cy="36195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Tenant 2</a:t>
            </a:r>
          </a:p>
        </p:txBody>
      </p:sp>
      <p:sp>
        <p:nvSpPr>
          <p:cNvPr id="14" name="Rectangle 13">
            <a:extLst>
              <a:ext uri="{FF2B5EF4-FFF2-40B4-BE49-F238E27FC236}">
                <a16:creationId xmlns:a16="http://schemas.microsoft.com/office/drawing/2014/main" id="{59AC86B1-3BB1-4C5D-91FD-C1803C1E8FDE}"/>
              </a:ext>
            </a:extLst>
          </p:cNvPr>
          <p:cNvSpPr>
            <a:spLocks noGrp="1"/>
          </p:cNvSpPr>
          <p:nvPr/>
        </p:nvSpPr>
        <p:spPr>
          <a:xfrm>
            <a:off x="3172968" y="2340864"/>
            <a:ext cx="2176272" cy="54864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5" name="Text 14">
            <a:extLst>
              <a:ext uri="{FF2B5EF4-FFF2-40B4-BE49-F238E27FC236}">
                <a16:creationId xmlns:a16="http://schemas.microsoft.com/office/drawing/2014/main" id="{4A38203B-C504-4D14-A882-6A3384F4C1BF}"/>
              </a:ext>
            </a:extLst>
          </p:cNvPr>
          <p:cNvSpPr>
            <a:spLocks noGrp="1"/>
          </p:cNvSpPr>
          <p:nvPr/>
        </p:nvSpPr>
        <p:spPr>
          <a:xfrm>
            <a:off x="3246120" y="2359152"/>
            <a:ext cx="2029968" cy="5120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App</a:t>
            </a:r>
          </a:p>
        </p:txBody>
      </p:sp>
      <p:sp>
        <p:nvSpPr>
          <p:cNvPr id="16" name="Connector 15">
            <a:extLst>
              <a:ext uri="{FF2B5EF4-FFF2-40B4-BE49-F238E27FC236}">
                <a16:creationId xmlns:a16="http://schemas.microsoft.com/office/drawing/2014/main" id="{5F62FE2C-DAEA-47DF-A027-69802C75039F}"/>
              </a:ext>
            </a:extLst>
          </p:cNvPr>
          <p:cNvSpPr>
            <a:spLocks noGrp="1"/>
          </p:cNvSpPr>
          <p:nvPr/>
        </p:nvSpPr>
        <p:spPr>
          <a:xfrm>
            <a:off x="4261103" y="2889504"/>
            <a:ext cx="0" cy="310896"/>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7" name="Rectangle 16">
            <a:extLst>
              <a:ext uri="{FF2B5EF4-FFF2-40B4-BE49-F238E27FC236}">
                <a16:creationId xmlns:a16="http://schemas.microsoft.com/office/drawing/2014/main" id="{DE9EF9F3-A3B4-4F69-9DCE-5E013DF17854}"/>
              </a:ext>
            </a:extLst>
          </p:cNvPr>
          <p:cNvSpPr>
            <a:spLocks noGrp="1"/>
          </p:cNvSpPr>
          <p:nvPr/>
        </p:nvSpPr>
        <p:spPr>
          <a:xfrm>
            <a:off x="3172968" y="3218688"/>
            <a:ext cx="2176272" cy="1389888"/>
          </a:xfrm>
          <a:prstGeom prst="rect">
            <a:avLst/>
          </a:prstGeom>
          <a:solidFill>
            <a:srgbClr val="E4EFF8"/>
          </a:solidFill>
          <a:ln w="13970">
            <a:solidFill>
              <a:srgbClr val="32699A"/>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8" name="Text 17">
            <a:extLst>
              <a:ext uri="{FF2B5EF4-FFF2-40B4-BE49-F238E27FC236}">
                <a16:creationId xmlns:a16="http://schemas.microsoft.com/office/drawing/2014/main" id="{3B872E23-49EE-4B2A-B3E5-66CD2AC1B15A}"/>
              </a:ext>
            </a:extLst>
          </p:cNvPr>
          <p:cNvSpPr>
            <a:spLocks noGrp="1"/>
          </p:cNvSpPr>
          <p:nvPr/>
        </p:nvSpPr>
        <p:spPr>
          <a:xfrm>
            <a:off x="3246120" y="3291840"/>
            <a:ext cx="2029968" cy="3810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Framework</a:t>
            </a:r>
          </a:p>
        </p:txBody>
      </p:sp>
      <p:sp>
        <p:nvSpPr>
          <p:cNvPr id="19" name="Text 18">
            <a:extLst>
              <a:ext uri="{FF2B5EF4-FFF2-40B4-BE49-F238E27FC236}">
                <a16:creationId xmlns:a16="http://schemas.microsoft.com/office/drawing/2014/main" id="{B88A2075-3683-4A3B-83C8-B631315ECAB9}"/>
              </a:ext>
            </a:extLst>
          </p:cNvPr>
          <p:cNvSpPr>
            <a:spLocks noGrp="1"/>
          </p:cNvSpPr>
          <p:nvPr/>
        </p:nvSpPr>
        <p:spPr>
          <a:xfrm>
            <a:off x="3264408" y="3695700"/>
            <a:ext cx="1993392" cy="8890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32699A"/>
                </a:solidFill>
                <a:latin typeface="Calibri"/>
                <a:ea typeface="Calibri"/>
                <a:cs typeface="Calibri"/>
              </a:rPr>
              <a:t>services</a:t>
            </a:r>
          </a:p>
          <a:p>
            <a:pPr algn="ctr">
              <a:lnSpc>
                <a:spcPct val="107000"/>
              </a:lnSpc>
              <a:spcBef>
                <a:spcPts val="0"/>
              </a:spcBef>
              <a:spcAft>
                <a:spcPts val="0"/>
              </a:spcAft>
              <a:buNone/>
              <a:defRPr sz="1800"/>
            </a:pPr>
            <a:r>
              <a:rPr sz="1800" b="0" i="0">
                <a:solidFill>
                  <a:srgbClr val="32699A"/>
                </a:solidFill>
                <a:latin typeface="Calibri"/>
                <a:ea typeface="Calibri"/>
                <a:cs typeface="Calibri"/>
              </a:rPr>
              <a:t>libraries</a:t>
            </a:r>
          </a:p>
          <a:p>
            <a:pPr algn="ctr">
              <a:lnSpc>
                <a:spcPct val="107000"/>
              </a:lnSpc>
              <a:spcBef>
                <a:spcPts val="0"/>
              </a:spcBef>
              <a:spcAft>
                <a:spcPts val="0"/>
              </a:spcAft>
              <a:buNone/>
              <a:defRPr sz="1800"/>
            </a:pPr>
            <a:r>
              <a:rPr sz="1800" b="0" i="0">
                <a:solidFill>
                  <a:srgbClr val="32699A"/>
                </a:solidFill>
                <a:latin typeface="Calibri"/>
                <a:ea typeface="Calibri"/>
                <a:cs typeface="Calibri"/>
              </a:rPr>
              <a:t>system state</a:t>
            </a:r>
          </a:p>
        </p:txBody>
      </p:sp>
      <p:sp>
        <p:nvSpPr>
          <p:cNvPr id="20" name="Text 19">
            <a:extLst>
              <a:ext uri="{FF2B5EF4-FFF2-40B4-BE49-F238E27FC236}">
                <a16:creationId xmlns:a16="http://schemas.microsoft.com/office/drawing/2014/main" id="{9185E2E7-5CB7-473F-9C1D-32BEB232C0DE}"/>
              </a:ext>
            </a:extLst>
          </p:cNvPr>
          <p:cNvSpPr>
            <a:spLocks noGrp="1"/>
          </p:cNvSpPr>
          <p:nvPr/>
        </p:nvSpPr>
        <p:spPr>
          <a:xfrm>
            <a:off x="5660136" y="1837944"/>
            <a:ext cx="2185416" cy="36195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Tenant 3</a:t>
            </a:r>
          </a:p>
        </p:txBody>
      </p:sp>
      <p:sp>
        <p:nvSpPr>
          <p:cNvPr id="21" name="Rectangle 20">
            <a:extLst>
              <a:ext uri="{FF2B5EF4-FFF2-40B4-BE49-F238E27FC236}">
                <a16:creationId xmlns:a16="http://schemas.microsoft.com/office/drawing/2014/main" id="{413A6FC9-9A06-4039-B888-33F1B6E28652}"/>
              </a:ext>
            </a:extLst>
          </p:cNvPr>
          <p:cNvSpPr>
            <a:spLocks noGrp="1"/>
          </p:cNvSpPr>
          <p:nvPr/>
        </p:nvSpPr>
        <p:spPr>
          <a:xfrm>
            <a:off x="5660136" y="2340864"/>
            <a:ext cx="2176272" cy="54864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2" name="Text 21">
            <a:extLst>
              <a:ext uri="{FF2B5EF4-FFF2-40B4-BE49-F238E27FC236}">
                <a16:creationId xmlns:a16="http://schemas.microsoft.com/office/drawing/2014/main" id="{68C1EAD4-3C36-46E2-A3D2-65097E52BDF8}"/>
              </a:ext>
            </a:extLst>
          </p:cNvPr>
          <p:cNvSpPr>
            <a:spLocks noGrp="1"/>
          </p:cNvSpPr>
          <p:nvPr/>
        </p:nvSpPr>
        <p:spPr>
          <a:xfrm>
            <a:off x="5733288" y="2359152"/>
            <a:ext cx="2029968" cy="5120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App</a:t>
            </a:r>
          </a:p>
        </p:txBody>
      </p:sp>
      <p:sp>
        <p:nvSpPr>
          <p:cNvPr id="23" name="Connector 22">
            <a:extLst>
              <a:ext uri="{FF2B5EF4-FFF2-40B4-BE49-F238E27FC236}">
                <a16:creationId xmlns:a16="http://schemas.microsoft.com/office/drawing/2014/main" id="{EAABBC92-DEFC-45A6-A233-5B70925E1B03}"/>
              </a:ext>
            </a:extLst>
          </p:cNvPr>
          <p:cNvSpPr>
            <a:spLocks noGrp="1"/>
          </p:cNvSpPr>
          <p:nvPr/>
        </p:nvSpPr>
        <p:spPr>
          <a:xfrm>
            <a:off x="6748272" y="2889504"/>
            <a:ext cx="0" cy="310896"/>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4" name="Rectangle 23">
            <a:extLst>
              <a:ext uri="{FF2B5EF4-FFF2-40B4-BE49-F238E27FC236}">
                <a16:creationId xmlns:a16="http://schemas.microsoft.com/office/drawing/2014/main" id="{14C766E3-BF3F-4734-83D9-0969EE7D5585}"/>
              </a:ext>
            </a:extLst>
          </p:cNvPr>
          <p:cNvSpPr>
            <a:spLocks noGrp="1"/>
          </p:cNvSpPr>
          <p:nvPr/>
        </p:nvSpPr>
        <p:spPr>
          <a:xfrm>
            <a:off x="5660136" y="3218688"/>
            <a:ext cx="2176272" cy="1389888"/>
          </a:xfrm>
          <a:prstGeom prst="rect">
            <a:avLst/>
          </a:prstGeom>
          <a:solidFill>
            <a:srgbClr val="E4EFF8"/>
          </a:solidFill>
          <a:ln w="13970">
            <a:solidFill>
              <a:srgbClr val="32699A"/>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 name="Text 24">
            <a:extLst>
              <a:ext uri="{FF2B5EF4-FFF2-40B4-BE49-F238E27FC236}">
                <a16:creationId xmlns:a16="http://schemas.microsoft.com/office/drawing/2014/main" id="{A3295914-869C-4CBC-99AA-8A4ABEC01AC1}"/>
              </a:ext>
            </a:extLst>
          </p:cNvPr>
          <p:cNvSpPr>
            <a:spLocks noGrp="1"/>
          </p:cNvSpPr>
          <p:nvPr/>
        </p:nvSpPr>
        <p:spPr>
          <a:xfrm>
            <a:off x="5733288" y="3291840"/>
            <a:ext cx="2029968" cy="3810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Framework</a:t>
            </a:r>
          </a:p>
        </p:txBody>
      </p:sp>
      <p:sp>
        <p:nvSpPr>
          <p:cNvPr id="26" name="Text 25">
            <a:extLst>
              <a:ext uri="{FF2B5EF4-FFF2-40B4-BE49-F238E27FC236}">
                <a16:creationId xmlns:a16="http://schemas.microsoft.com/office/drawing/2014/main" id="{5986E9D4-5EF2-492F-B4B6-4F234A3F77CD}"/>
              </a:ext>
            </a:extLst>
          </p:cNvPr>
          <p:cNvSpPr>
            <a:spLocks noGrp="1"/>
          </p:cNvSpPr>
          <p:nvPr/>
        </p:nvSpPr>
        <p:spPr>
          <a:xfrm>
            <a:off x="5751576" y="3695700"/>
            <a:ext cx="1993392" cy="8890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32699A"/>
                </a:solidFill>
                <a:latin typeface="Calibri"/>
                <a:ea typeface="Calibri"/>
                <a:cs typeface="Calibri"/>
              </a:rPr>
              <a:t>services</a:t>
            </a:r>
          </a:p>
          <a:p>
            <a:pPr algn="ctr">
              <a:lnSpc>
                <a:spcPct val="107000"/>
              </a:lnSpc>
              <a:spcBef>
                <a:spcPts val="0"/>
              </a:spcBef>
              <a:spcAft>
                <a:spcPts val="0"/>
              </a:spcAft>
              <a:buNone/>
              <a:defRPr sz="1800"/>
            </a:pPr>
            <a:r>
              <a:rPr sz="1800" b="0" i="0">
                <a:solidFill>
                  <a:srgbClr val="32699A"/>
                </a:solidFill>
                <a:latin typeface="Calibri"/>
                <a:ea typeface="Calibri"/>
                <a:cs typeface="Calibri"/>
              </a:rPr>
              <a:t>libraries</a:t>
            </a:r>
          </a:p>
          <a:p>
            <a:pPr algn="ctr">
              <a:lnSpc>
                <a:spcPct val="107000"/>
              </a:lnSpc>
              <a:spcBef>
                <a:spcPts val="0"/>
              </a:spcBef>
              <a:spcAft>
                <a:spcPts val="0"/>
              </a:spcAft>
              <a:buNone/>
              <a:defRPr sz="1800"/>
            </a:pPr>
            <a:r>
              <a:rPr sz="1800" b="0" i="0">
                <a:solidFill>
                  <a:srgbClr val="32699A"/>
                </a:solidFill>
                <a:latin typeface="Calibri"/>
                <a:ea typeface="Calibri"/>
                <a:cs typeface="Calibri"/>
              </a:rPr>
              <a:t>system state</a:t>
            </a:r>
          </a:p>
        </p:txBody>
      </p:sp>
      <p:sp>
        <p:nvSpPr>
          <p:cNvPr id="27" name="Rectangle 26">
            <a:extLst>
              <a:ext uri="{FF2B5EF4-FFF2-40B4-BE49-F238E27FC236}">
                <a16:creationId xmlns:a16="http://schemas.microsoft.com/office/drawing/2014/main" id="{DDF59E3C-028B-47AA-B84F-3E86E3FAA602}"/>
              </a:ext>
            </a:extLst>
          </p:cNvPr>
          <p:cNvSpPr>
            <a:spLocks noGrp="1"/>
          </p:cNvSpPr>
          <p:nvPr/>
        </p:nvSpPr>
        <p:spPr>
          <a:xfrm>
            <a:off x="585216" y="3099816"/>
            <a:ext cx="7360920" cy="1645920"/>
          </a:xfrm>
          <a:prstGeom prst="rect">
            <a:avLst/>
          </a:prstGeom>
          <a:noFill/>
          <a:ln w="21590">
            <a:solidFill>
              <a:srgbClr val="DE3039"/>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 name="Rectangle 27">
            <a:extLst>
              <a:ext uri="{FF2B5EF4-FFF2-40B4-BE49-F238E27FC236}">
                <a16:creationId xmlns:a16="http://schemas.microsoft.com/office/drawing/2014/main" id="{E734A6B5-19E4-4D3D-AA5A-F127DEFEDDEE}"/>
              </a:ext>
            </a:extLst>
          </p:cNvPr>
          <p:cNvSpPr>
            <a:spLocks noGrp="1"/>
          </p:cNvSpPr>
          <p:nvPr/>
        </p:nvSpPr>
        <p:spPr>
          <a:xfrm>
            <a:off x="685800" y="5038344"/>
            <a:ext cx="7150608" cy="50292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9" name="Text 28">
            <a:extLst>
              <a:ext uri="{FF2B5EF4-FFF2-40B4-BE49-F238E27FC236}">
                <a16:creationId xmlns:a16="http://schemas.microsoft.com/office/drawing/2014/main" id="{A9F7909E-9E97-49F4-8D34-6A7904662E6E}"/>
              </a:ext>
            </a:extLst>
          </p:cNvPr>
          <p:cNvSpPr>
            <a:spLocks noGrp="1"/>
          </p:cNvSpPr>
          <p:nvPr/>
        </p:nvSpPr>
        <p:spPr>
          <a:xfrm>
            <a:off x="758952" y="5056632"/>
            <a:ext cx="7004304" cy="46634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Guest kernel / virtualization / host</a:t>
            </a:r>
          </a:p>
        </p:txBody>
      </p:sp>
      <p:sp>
        <p:nvSpPr>
          <p:cNvPr id="35" name="Text 34">
            <a:extLst>
              <a:ext uri="{FF2B5EF4-FFF2-40B4-BE49-F238E27FC236}">
                <a16:creationId xmlns:a16="http://schemas.microsoft.com/office/drawing/2014/main" id="{DCE7BF61-E996-466C-A880-FEF8CDD52C6C}"/>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Every new tenant repeats framework initialization and residency.</a:t>
            </a:r>
          </a:p>
        </p:txBody>
      </p:sp>
      <p:sp>
        <p:nvSpPr>
          <p:cNvPr id="500" name="Framework processes">
            <a:extLst>
              <a:ext uri="{FF2B5EF4-FFF2-40B4-BE49-F238E27FC236}">
                <a16:creationId xmlns:a16="http://schemas.microsoft.com/office/drawing/2014/main" id="{E3E44307-ED58-4670-84CC-3516328FEF8C}"/>
              </a:ext>
            </a:extLst>
          </p:cNvPr>
          <p:cNvSpPr>
            <a:spLocks noGrp="1"/>
          </p:cNvSpPr>
          <p:nvPr/>
        </p:nvSpPr>
        <p:spPr>
          <a:xfrm>
            <a:off x="8382000" y="1803400"/>
            <a:ext cx="3124200" cy="698500"/>
          </a:xfrm>
          <a:prstGeom prst="rect">
            <a:avLst/>
          </a:prstGeom>
          <a:noFill/>
          <a:ln w="0">
            <a:noFill/>
          </a:ln>
        </p:spPr>
        <p:txBody>
          <a:bodyPr wrap="square" lIns="0" tIns="0" rIns="0" bIns="0" anchor="ctr">
            <a:noAutofit/>
          </a:bodyPr>
          <a:lstStyle/>
          <a:p>
            <a:pPr algn="l">
              <a:defRPr sz="4400" b="1">
                <a:solidFill>
                  <a:srgbClr val="E72B37"/>
                </a:solidFill>
                <a:latin typeface="Calibri"/>
                <a:ea typeface="Calibri"/>
                <a:cs typeface="Calibri"/>
              </a:defRPr>
            </a:pPr>
            <a:r>
              <a:rPr sz="4400" b="1">
                <a:solidFill>
                  <a:srgbClr val="E72B37"/>
                </a:solidFill>
                <a:latin typeface="Calibri"/>
                <a:ea typeface="Calibri"/>
                <a:cs typeface="Calibri"/>
              </a:rPr>
              <a:t>60+</a:t>
            </a:r>
          </a:p>
        </p:txBody>
      </p:sp>
      <p:sp>
        <p:nvSpPr>
          <p:cNvPr id="501" name="Framework process caption">
            <a:extLst>
              <a:ext uri="{FF2B5EF4-FFF2-40B4-BE49-F238E27FC236}">
                <a16:creationId xmlns:a16="http://schemas.microsoft.com/office/drawing/2014/main" id="{D9D283BE-89DA-4C99-A292-235A007B9978}"/>
              </a:ext>
            </a:extLst>
          </p:cNvPr>
          <p:cNvSpPr>
            <a:spLocks noGrp="1"/>
          </p:cNvSpPr>
          <p:nvPr/>
        </p:nvSpPr>
        <p:spPr>
          <a:xfrm>
            <a:off x="8382000" y="2476500"/>
            <a:ext cx="3124200" cy="368300"/>
          </a:xfrm>
          <a:prstGeom prst="rect">
            <a:avLst/>
          </a:prstGeom>
          <a:noFill/>
          <a:ln w="0">
            <a:noFill/>
          </a:ln>
        </p:spPr>
        <p:txBody>
          <a:bodyPr wrap="square" lIns="0" tIns="0" rIns="0" bIns="0" anchor="ctr">
            <a:noAutofit/>
          </a:bodyPr>
          <a:lstStyle/>
          <a:p>
            <a:pPr algn="l">
              <a:defRPr sz="1800" b="0">
                <a:solidFill>
                  <a:srgbClr val="171717"/>
                </a:solidFill>
                <a:latin typeface="Calibri"/>
                <a:ea typeface="Calibri"/>
                <a:cs typeface="Calibri"/>
              </a:defRPr>
            </a:pPr>
            <a:r>
              <a:rPr sz="1800" b="0">
                <a:solidFill>
                  <a:srgbClr val="171717"/>
                </a:solidFill>
                <a:latin typeface="Calibri"/>
                <a:ea typeface="Calibri"/>
                <a:cs typeface="Calibri"/>
              </a:rPr>
              <a:t>long-running processes</a:t>
            </a:r>
          </a:p>
        </p:txBody>
      </p:sp>
      <p:sp>
        <p:nvSpPr>
          <p:cNvPr id="502" name="Framework services">
            <a:extLst>
              <a:ext uri="{FF2B5EF4-FFF2-40B4-BE49-F238E27FC236}">
                <a16:creationId xmlns:a16="http://schemas.microsoft.com/office/drawing/2014/main" id="{8A8C6F13-74C3-401D-8B9F-D505A4396891}"/>
              </a:ext>
            </a:extLst>
          </p:cNvPr>
          <p:cNvSpPr>
            <a:spLocks noGrp="1"/>
          </p:cNvSpPr>
          <p:nvPr/>
        </p:nvSpPr>
        <p:spPr>
          <a:xfrm>
            <a:off x="8382000" y="3073400"/>
            <a:ext cx="3124200" cy="698500"/>
          </a:xfrm>
          <a:prstGeom prst="rect">
            <a:avLst/>
          </a:prstGeom>
          <a:noFill/>
          <a:ln w="0">
            <a:noFill/>
          </a:ln>
        </p:spPr>
        <p:txBody>
          <a:bodyPr wrap="square" lIns="0" tIns="0" rIns="0" bIns="0" anchor="ctr">
            <a:noAutofit/>
          </a:bodyPr>
          <a:lstStyle/>
          <a:p>
            <a:pPr algn="l">
              <a:defRPr sz="4400" b="1">
                <a:solidFill>
                  <a:srgbClr val="E72B37"/>
                </a:solidFill>
                <a:latin typeface="Calibri"/>
                <a:ea typeface="Calibri"/>
                <a:cs typeface="Calibri"/>
              </a:defRPr>
            </a:pPr>
            <a:r>
              <a:rPr sz="4400" b="1">
                <a:solidFill>
                  <a:srgbClr val="E72B37"/>
                </a:solidFill>
                <a:latin typeface="Calibri"/>
                <a:ea typeface="Calibri"/>
                <a:cs typeface="Calibri"/>
              </a:rPr>
              <a:t>242</a:t>
            </a:r>
          </a:p>
        </p:txBody>
      </p:sp>
      <p:sp>
        <p:nvSpPr>
          <p:cNvPr id="503" name="Framework services caption">
            <a:extLst>
              <a:ext uri="{FF2B5EF4-FFF2-40B4-BE49-F238E27FC236}">
                <a16:creationId xmlns:a16="http://schemas.microsoft.com/office/drawing/2014/main" id="{B5BC671A-6AC3-430D-9447-904A41E326EB}"/>
              </a:ext>
            </a:extLst>
          </p:cNvPr>
          <p:cNvSpPr>
            <a:spLocks noGrp="1"/>
          </p:cNvSpPr>
          <p:nvPr/>
        </p:nvSpPr>
        <p:spPr>
          <a:xfrm>
            <a:off x="8382000" y="3746500"/>
            <a:ext cx="3124200" cy="368300"/>
          </a:xfrm>
          <a:prstGeom prst="rect">
            <a:avLst/>
          </a:prstGeom>
          <a:noFill/>
          <a:ln w="0">
            <a:noFill/>
          </a:ln>
        </p:spPr>
        <p:txBody>
          <a:bodyPr wrap="square" lIns="0" tIns="0" rIns="0" bIns="0" anchor="ctr">
            <a:noAutofit/>
          </a:bodyPr>
          <a:lstStyle/>
          <a:p>
            <a:pPr algn="l">
              <a:defRPr sz="1800" b="0">
                <a:solidFill>
                  <a:srgbClr val="171717"/>
                </a:solidFill>
                <a:latin typeface="Calibri"/>
                <a:ea typeface="Calibri"/>
                <a:cs typeface="Calibri"/>
              </a:defRPr>
            </a:pPr>
            <a:r>
              <a:rPr sz="1800" b="0">
                <a:solidFill>
                  <a:srgbClr val="171717"/>
                </a:solidFill>
                <a:latin typeface="Calibri"/>
                <a:ea typeface="Calibri"/>
                <a:cs typeface="Calibri"/>
              </a:rPr>
              <a:t>system services</a:t>
            </a:r>
          </a:p>
        </p:txBody>
      </p:sp>
      <p:sp>
        <p:nvSpPr>
          <p:cNvPr id="504" name="Framework memory share">
            <a:extLst>
              <a:ext uri="{FF2B5EF4-FFF2-40B4-BE49-F238E27FC236}">
                <a16:creationId xmlns:a16="http://schemas.microsoft.com/office/drawing/2014/main" id="{8C0DE5DF-5401-4961-8D0D-50514713EDC2}"/>
              </a:ext>
            </a:extLst>
          </p:cNvPr>
          <p:cNvSpPr>
            <a:spLocks noGrp="1"/>
          </p:cNvSpPr>
          <p:nvPr/>
        </p:nvSpPr>
        <p:spPr>
          <a:xfrm>
            <a:off x="8382000" y="4343400"/>
            <a:ext cx="3124200" cy="698500"/>
          </a:xfrm>
          <a:prstGeom prst="rect">
            <a:avLst/>
          </a:prstGeom>
          <a:noFill/>
          <a:ln w="0">
            <a:noFill/>
          </a:ln>
        </p:spPr>
        <p:txBody>
          <a:bodyPr wrap="square" lIns="0" tIns="0" rIns="0" bIns="0" anchor="ctr">
            <a:noAutofit/>
          </a:bodyPr>
          <a:lstStyle/>
          <a:p>
            <a:pPr algn="l">
              <a:defRPr sz="4400" b="1">
                <a:solidFill>
                  <a:srgbClr val="E72B37"/>
                </a:solidFill>
                <a:latin typeface="Calibri"/>
                <a:ea typeface="Calibri"/>
                <a:cs typeface="Calibri"/>
              </a:defRPr>
            </a:pPr>
            <a:r>
              <a:rPr sz="4400" b="1">
                <a:solidFill>
                  <a:srgbClr val="E72B37"/>
                </a:solidFill>
                <a:latin typeface="Calibri"/>
                <a:ea typeface="Calibri"/>
                <a:cs typeface="Calibri"/>
              </a:rPr>
              <a:t>≈80%</a:t>
            </a:r>
          </a:p>
        </p:txBody>
      </p:sp>
      <p:sp>
        <p:nvSpPr>
          <p:cNvPr id="505" name="Framework memory share caption">
            <a:extLst>
              <a:ext uri="{FF2B5EF4-FFF2-40B4-BE49-F238E27FC236}">
                <a16:creationId xmlns:a16="http://schemas.microsoft.com/office/drawing/2014/main" id="{2547E0BA-AECD-4DD1-BD62-07AF7B11539C}"/>
              </a:ext>
            </a:extLst>
          </p:cNvPr>
          <p:cNvSpPr>
            <a:spLocks noGrp="1"/>
          </p:cNvSpPr>
          <p:nvPr/>
        </p:nvSpPr>
        <p:spPr>
          <a:xfrm>
            <a:off x="8382000" y="5029200"/>
            <a:ext cx="3124200" cy="825500"/>
          </a:xfrm>
          <a:prstGeom prst="rect">
            <a:avLst/>
          </a:prstGeom>
          <a:noFill/>
          <a:ln w="0">
            <a:noFill/>
          </a:ln>
        </p:spPr>
        <p:txBody>
          <a:bodyPr wrap="square" lIns="0" tIns="0" rIns="0" bIns="0" anchor="ctr">
            <a:noAutofit/>
          </a:bodyPr>
          <a:lstStyle/>
          <a:p>
            <a:pPr algn="l">
              <a:defRPr sz="1800" b="0">
                <a:solidFill>
                  <a:srgbClr val="171717"/>
                </a:solidFill>
                <a:latin typeface="Calibri"/>
                <a:ea typeface="Calibri"/>
                <a:cs typeface="Calibri"/>
              </a:defRPr>
            </a:pPr>
            <a:r>
              <a:rPr sz="1800" b="0">
                <a:solidFill>
                  <a:srgbClr val="171717"/>
                </a:solidFill>
                <a:latin typeface="Calibri"/>
                <a:ea typeface="Calibri"/>
                <a:cs typeface="Calibri"/>
              </a:rPr>
              <a:t>of instance memory used by</a:t>
            </a:r>
          </a:p>
          <a:p>
            <a:pPr algn="l">
              <a:defRPr sz="1800" b="0">
                <a:solidFill>
                  <a:srgbClr val="171717"/>
                </a:solidFill>
                <a:latin typeface="Calibri"/>
                <a:ea typeface="Calibri"/>
                <a:cs typeface="Calibri"/>
              </a:defRPr>
            </a:pPr>
            <a:r>
              <a:rPr sz="1800" b="0">
                <a:solidFill>
                  <a:srgbClr val="171717"/>
                </a:solidFill>
                <a:latin typeface="Calibri"/>
                <a:ea typeface="Calibri"/>
                <a:cs typeface="Calibri"/>
              </a:rPr>
              <a:t>the framework</a:t>
            </a:r>
          </a:p>
          <a:p>
            <a:pPr algn="l">
              <a:defRPr sz="1800" b="0">
                <a:solidFill>
                  <a:srgbClr val="171717"/>
                </a:solidFill>
                <a:latin typeface="Calibri"/>
                <a:ea typeface="Calibri"/>
                <a:cs typeface="Calibri"/>
              </a:defRPr>
            </a:pPr>
            <a:r>
              <a:rPr sz="1800" b="0">
                <a:solidFill>
                  <a:srgbClr val="171717"/>
                </a:solidFill>
                <a:latin typeface="Calibri"/>
                <a:ea typeface="Calibri"/>
                <a:cs typeface="Calibri"/>
              </a:rPr>
              <a:t>(top-50 popular apps, average)</a:t>
            </a:r>
          </a:p>
        </p:txBody>
      </p:sp>
    </p:spTree>
    <p:extLst>
      <p:ext uri="{BB962C8B-B14F-4D97-AF65-F5344CB8AC3E}">
        <p14:creationId xmlns:p14="http://schemas.microsoft.com/office/powerpoint/2010/main" val="139632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963A2BDE-44C4-4D26-BC5B-148878E5775C}"/>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Why Not Just Pre-Warm or Snapshot?</a:t>
            </a:r>
          </a:p>
        </p:txBody>
      </p:sp>
      <p:sp>
        <p:nvSpPr>
          <p:cNvPr id="3" name="Text 2">
            <a:extLst>
              <a:ext uri="{FF2B5EF4-FFF2-40B4-BE49-F238E27FC236}">
                <a16:creationId xmlns:a16="http://schemas.microsoft.com/office/drawing/2014/main" id="{2B80B644-6CF3-4A53-BB75-3089C5F98266}"/>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These approaches reuse initialized state—but remain tied to device profiles.</a:t>
            </a:r>
          </a:p>
        </p:txBody>
      </p:sp>
      <p:sp>
        <p:nvSpPr>
          <p:cNvPr id="5" name="Text 4">
            <a:extLst>
              <a:ext uri="{FF2B5EF4-FFF2-40B4-BE49-F238E27FC236}">
                <a16:creationId xmlns:a16="http://schemas.microsoft.com/office/drawing/2014/main" id="{BF2017E7-8C5F-4E2C-B74B-ADB52BB3253F}"/>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6</a:t>
            </a:r>
          </a:p>
        </p:txBody>
      </p:sp>
      <p:sp>
        <p:nvSpPr>
          <p:cNvPr id="6" name="Text 5">
            <a:extLst>
              <a:ext uri="{FF2B5EF4-FFF2-40B4-BE49-F238E27FC236}">
                <a16:creationId xmlns:a16="http://schemas.microsoft.com/office/drawing/2014/main" id="{C9C60644-9AE3-4283-8F12-86C91E0052CE}"/>
              </a:ext>
            </a:extLst>
          </p:cNvPr>
          <p:cNvSpPr>
            <a:spLocks noGrp="1"/>
          </p:cNvSpPr>
          <p:nvPr/>
        </p:nvSpPr>
        <p:spPr>
          <a:xfrm>
            <a:off x="667512" y="18542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Profile A</a:t>
            </a:r>
          </a:p>
        </p:txBody>
      </p:sp>
      <p:sp>
        <p:nvSpPr>
          <p:cNvPr id="7" name="Rectangle 6">
            <a:extLst>
              <a:ext uri="{FF2B5EF4-FFF2-40B4-BE49-F238E27FC236}">
                <a16:creationId xmlns:a16="http://schemas.microsoft.com/office/drawing/2014/main" id="{20EE6C1C-106A-4853-B0D9-6442A5C4AFFA}"/>
              </a:ext>
            </a:extLst>
          </p:cNvPr>
          <p:cNvSpPr>
            <a:spLocks noGrp="1"/>
          </p:cNvSpPr>
          <p:nvPr/>
        </p:nvSpPr>
        <p:spPr>
          <a:xfrm>
            <a:off x="667512" y="2404872"/>
            <a:ext cx="2359152" cy="146304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8" name="Rounded Rectangle 7">
            <a:extLst>
              <a:ext uri="{FF2B5EF4-FFF2-40B4-BE49-F238E27FC236}">
                <a16:creationId xmlns:a16="http://schemas.microsoft.com/office/drawing/2014/main" id="{71FE8987-77B0-4F54-BC66-8F6496929870}"/>
              </a:ext>
            </a:extLst>
          </p:cNvPr>
          <p:cNvSpPr>
            <a:spLocks noGrp="1"/>
          </p:cNvSpPr>
          <p:nvPr/>
        </p:nvSpPr>
        <p:spPr>
          <a:xfrm>
            <a:off x="914400" y="2705100"/>
            <a:ext cx="438150" cy="8667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9" name="Rectangle 8">
            <a:extLst>
              <a:ext uri="{FF2B5EF4-FFF2-40B4-BE49-F238E27FC236}">
                <a16:creationId xmlns:a16="http://schemas.microsoft.com/office/drawing/2014/main" id="{13484909-5D50-4EED-9EED-3E5D9F85DE13}"/>
              </a:ext>
            </a:extLst>
          </p:cNvPr>
          <p:cNvSpPr>
            <a:spLocks noGrp="1"/>
          </p:cNvSpPr>
          <p:nvPr/>
        </p:nvSpPr>
        <p:spPr>
          <a:xfrm>
            <a:off x="971197" y="2831176"/>
            <a:ext cx="324556" cy="590983"/>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0" name="Connector 9">
            <a:extLst>
              <a:ext uri="{FF2B5EF4-FFF2-40B4-BE49-F238E27FC236}">
                <a16:creationId xmlns:a16="http://schemas.microsoft.com/office/drawing/2014/main" id="{B8A25196-B194-4403-8C72-1D76102D51BE}"/>
              </a:ext>
            </a:extLst>
          </p:cNvPr>
          <p:cNvSpPr>
            <a:spLocks noGrp="1"/>
          </p:cNvSpPr>
          <p:nvPr/>
        </p:nvSpPr>
        <p:spPr>
          <a:xfrm>
            <a:off x="1072134" y="2768138"/>
            <a:ext cx="122682"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1" name="Rectangle 10">
            <a:extLst>
              <a:ext uri="{FF2B5EF4-FFF2-40B4-BE49-F238E27FC236}">
                <a16:creationId xmlns:a16="http://schemas.microsoft.com/office/drawing/2014/main" id="{F8FDDB5E-1A13-4F78-9C0E-60BEAA5B9774}"/>
              </a:ext>
            </a:extLst>
          </p:cNvPr>
          <p:cNvSpPr>
            <a:spLocks noGrp="1"/>
          </p:cNvSpPr>
          <p:nvPr/>
        </p:nvSpPr>
        <p:spPr>
          <a:xfrm>
            <a:off x="1027994" y="2917854"/>
            <a:ext cx="210961" cy="151291"/>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2" name="Rectangle 11">
            <a:extLst>
              <a:ext uri="{FF2B5EF4-FFF2-40B4-BE49-F238E27FC236}">
                <a16:creationId xmlns:a16="http://schemas.microsoft.com/office/drawing/2014/main" id="{5C2DD84D-3E91-4CC2-88EE-0647CC653BAF}"/>
              </a:ext>
            </a:extLst>
          </p:cNvPr>
          <p:cNvSpPr>
            <a:spLocks noGrp="1"/>
          </p:cNvSpPr>
          <p:nvPr/>
        </p:nvSpPr>
        <p:spPr>
          <a:xfrm>
            <a:off x="1027994" y="3132183"/>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AFE368B2-511F-432A-982D-2556BFA4FF1B}"/>
              </a:ext>
            </a:extLst>
          </p:cNvPr>
          <p:cNvSpPr>
            <a:spLocks noGrp="1"/>
          </p:cNvSpPr>
          <p:nvPr/>
        </p:nvSpPr>
        <p:spPr>
          <a:xfrm>
            <a:off x="1027994" y="3226740"/>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42EE3B5A-FB0A-4BF5-B0EF-525363861CD4}"/>
              </a:ext>
            </a:extLst>
          </p:cNvPr>
          <p:cNvSpPr>
            <a:spLocks noGrp="1"/>
          </p:cNvSpPr>
          <p:nvPr/>
        </p:nvSpPr>
        <p:spPr>
          <a:xfrm>
            <a:off x="1027994" y="3321298"/>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5" name="Connector 14">
            <a:extLst>
              <a:ext uri="{FF2B5EF4-FFF2-40B4-BE49-F238E27FC236}">
                <a16:creationId xmlns:a16="http://schemas.microsoft.com/office/drawing/2014/main" id="{280FA9E5-5B49-4EAB-B7D7-9EB66127465A}"/>
              </a:ext>
            </a:extLst>
          </p:cNvPr>
          <p:cNvSpPr>
            <a:spLocks noGrp="1"/>
          </p:cNvSpPr>
          <p:nvPr/>
        </p:nvSpPr>
        <p:spPr>
          <a:xfrm>
            <a:off x="1080896" y="3493077"/>
            <a:ext cx="105157"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6" name="Rounded Rectangle 15">
            <a:extLst>
              <a:ext uri="{FF2B5EF4-FFF2-40B4-BE49-F238E27FC236}">
                <a16:creationId xmlns:a16="http://schemas.microsoft.com/office/drawing/2014/main" id="{460345F7-1271-4263-8CA0-6C97E4DC7777}"/>
              </a:ext>
            </a:extLst>
          </p:cNvPr>
          <p:cNvSpPr>
            <a:spLocks noGrp="1"/>
          </p:cNvSpPr>
          <p:nvPr/>
        </p:nvSpPr>
        <p:spPr>
          <a:xfrm>
            <a:off x="1619250" y="2705100"/>
            <a:ext cx="438150" cy="8667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7" name="Rectangle 16">
            <a:extLst>
              <a:ext uri="{FF2B5EF4-FFF2-40B4-BE49-F238E27FC236}">
                <a16:creationId xmlns:a16="http://schemas.microsoft.com/office/drawing/2014/main" id="{5B9578E7-042F-4493-A3FF-7F38AF9CBCD4}"/>
              </a:ext>
            </a:extLst>
          </p:cNvPr>
          <p:cNvSpPr>
            <a:spLocks noGrp="1"/>
          </p:cNvSpPr>
          <p:nvPr/>
        </p:nvSpPr>
        <p:spPr>
          <a:xfrm>
            <a:off x="1676047" y="2831176"/>
            <a:ext cx="324556" cy="590983"/>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8" name="Connector 17">
            <a:extLst>
              <a:ext uri="{FF2B5EF4-FFF2-40B4-BE49-F238E27FC236}">
                <a16:creationId xmlns:a16="http://schemas.microsoft.com/office/drawing/2014/main" id="{C957052F-670F-42B9-923E-BDFB710238A8}"/>
              </a:ext>
            </a:extLst>
          </p:cNvPr>
          <p:cNvSpPr>
            <a:spLocks noGrp="1"/>
          </p:cNvSpPr>
          <p:nvPr/>
        </p:nvSpPr>
        <p:spPr>
          <a:xfrm>
            <a:off x="1776984" y="2768138"/>
            <a:ext cx="122682"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9" name="Rectangle 18">
            <a:extLst>
              <a:ext uri="{FF2B5EF4-FFF2-40B4-BE49-F238E27FC236}">
                <a16:creationId xmlns:a16="http://schemas.microsoft.com/office/drawing/2014/main" id="{9C9BFDFF-5C31-4DAC-8B8A-FC3C8ED3D1FB}"/>
              </a:ext>
            </a:extLst>
          </p:cNvPr>
          <p:cNvSpPr>
            <a:spLocks noGrp="1"/>
          </p:cNvSpPr>
          <p:nvPr/>
        </p:nvSpPr>
        <p:spPr>
          <a:xfrm>
            <a:off x="1724731" y="2933613"/>
            <a:ext cx="81139" cy="141836"/>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0" name="Rectangle 19">
            <a:extLst>
              <a:ext uri="{FF2B5EF4-FFF2-40B4-BE49-F238E27FC236}">
                <a16:creationId xmlns:a16="http://schemas.microsoft.com/office/drawing/2014/main" id="{B70638B5-F992-457D-B8CA-9B2573BC413A}"/>
              </a:ext>
            </a:extLst>
          </p:cNvPr>
          <p:cNvSpPr>
            <a:spLocks noGrp="1"/>
          </p:cNvSpPr>
          <p:nvPr/>
        </p:nvSpPr>
        <p:spPr>
          <a:xfrm>
            <a:off x="1854553" y="2933613"/>
            <a:ext cx="81139" cy="141836"/>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1" name="Rectangle 20">
            <a:extLst>
              <a:ext uri="{FF2B5EF4-FFF2-40B4-BE49-F238E27FC236}">
                <a16:creationId xmlns:a16="http://schemas.microsoft.com/office/drawing/2014/main" id="{9609812A-85F9-4EAE-B18B-1B37D1E827A8}"/>
              </a:ext>
            </a:extLst>
          </p:cNvPr>
          <p:cNvSpPr>
            <a:spLocks noGrp="1"/>
          </p:cNvSpPr>
          <p:nvPr/>
        </p:nvSpPr>
        <p:spPr>
          <a:xfrm>
            <a:off x="1724731" y="3138488"/>
            <a:ext cx="81139" cy="141836"/>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2" name="Rectangle 21">
            <a:extLst>
              <a:ext uri="{FF2B5EF4-FFF2-40B4-BE49-F238E27FC236}">
                <a16:creationId xmlns:a16="http://schemas.microsoft.com/office/drawing/2014/main" id="{CC85A855-AC36-4B6C-89BA-8847956288B8}"/>
              </a:ext>
            </a:extLst>
          </p:cNvPr>
          <p:cNvSpPr>
            <a:spLocks noGrp="1"/>
          </p:cNvSpPr>
          <p:nvPr/>
        </p:nvSpPr>
        <p:spPr>
          <a:xfrm>
            <a:off x="1854553" y="3138488"/>
            <a:ext cx="81139" cy="141836"/>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3" name="Connector 22">
            <a:extLst>
              <a:ext uri="{FF2B5EF4-FFF2-40B4-BE49-F238E27FC236}">
                <a16:creationId xmlns:a16="http://schemas.microsoft.com/office/drawing/2014/main" id="{A4F8BFE5-B2D3-4FAD-9EE8-244428446ADB}"/>
              </a:ext>
            </a:extLst>
          </p:cNvPr>
          <p:cNvSpPr>
            <a:spLocks noGrp="1"/>
          </p:cNvSpPr>
          <p:nvPr/>
        </p:nvSpPr>
        <p:spPr>
          <a:xfrm>
            <a:off x="1785746" y="3493077"/>
            <a:ext cx="105157"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4" name="Rounded Rectangle 23">
            <a:extLst>
              <a:ext uri="{FF2B5EF4-FFF2-40B4-BE49-F238E27FC236}">
                <a16:creationId xmlns:a16="http://schemas.microsoft.com/office/drawing/2014/main" id="{1FA417C6-81F1-42FC-9D7B-C866450F478A}"/>
              </a:ext>
            </a:extLst>
          </p:cNvPr>
          <p:cNvSpPr>
            <a:spLocks noGrp="1"/>
          </p:cNvSpPr>
          <p:nvPr/>
        </p:nvSpPr>
        <p:spPr>
          <a:xfrm>
            <a:off x="2324100" y="2705100"/>
            <a:ext cx="438150" cy="8667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 name="Rectangle 24">
            <a:extLst>
              <a:ext uri="{FF2B5EF4-FFF2-40B4-BE49-F238E27FC236}">
                <a16:creationId xmlns:a16="http://schemas.microsoft.com/office/drawing/2014/main" id="{DA1E9CE5-A987-442B-BA29-D9987183A509}"/>
              </a:ext>
            </a:extLst>
          </p:cNvPr>
          <p:cNvSpPr>
            <a:spLocks noGrp="1"/>
          </p:cNvSpPr>
          <p:nvPr/>
        </p:nvSpPr>
        <p:spPr>
          <a:xfrm>
            <a:off x="2380897" y="2831176"/>
            <a:ext cx="324556" cy="590983"/>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 name="Connector 25">
            <a:extLst>
              <a:ext uri="{FF2B5EF4-FFF2-40B4-BE49-F238E27FC236}">
                <a16:creationId xmlns:a16="http://schemas.microsoft.com/office/drawing/2014/main" id="{BEE1EF69-2DC8-473D-9053-973620464A6E}"/>
              </a:ext>
            </a:extLst>
          </p:cNvPr>
          <p:cNvSpPr>
            <a:spLocks noGrp="1"/>
          </p:cNvSpPr>
          <p:nvPr/>
        </p:nvSpPr>
        <p:spPr>
          <a:xfrm>
            <a:off x="2481835" y="2768138"/>
            <a:ext cx="122682"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7" name="Rectangle 26">
            <a:extLst>
              <a:ext uri="{FF2B5EF4-FFF2-40B4-BE49-F238E27FC236}">
                <a16:creationId xmlns:a16="http://schemas.microsoft.com/office/drawing/2014/main" id="{DA5AB01E-7BDE-4E3D-8BBC-ADA255AF47BC}"/>
              </a:ext>
            </a:extLst>
          </p:cNvPr>
          <p:cNvSpPr>
            <a:spLocks noGrp="1"/>
          </p:cNvSpPr>
          <p:nvPr/>
        </p:nvSpPr>
        <p:spPr>
          <a:xfrm>
            <a:off x="2437695" y="2917854"/>
            <a:ext cx="210961" cy="151291"/>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 name="Rectangle 27">
            <a:extLst>
              <a:ext uri="{FF2B5EF4-FFF2-40B4-BE49-F238E27FC236}">
                <a16:creationId xmlns:a16="http://schemas.microsoft.com/office/drawing/2014/main" id="{558CC2F6-566A-41F4-A447-50E370D34017}"/>
              </a:ext>
            </a:extLst>
          </p:cNvPr>
          <p:cNvSpPr>
            <a:spLocks noGrp="1"/>
          </p:cNvSpPr>
          <p:nvPr/>
        </p:nvSpPr>
        <p:spPr>
          <a:xfrm>
            <a:off x="2437695" y="3132183"/>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9" name="Rectangle 28">
            <a:extLst>
              <a:ext uri="{FF2B5EF4-FFF2-40B4-BE49-F238E27FC236}">
                <a16:creationId xmlns:a16="http://schemas.microsoft.com/office/drawing/2014/main" id="{32D44E7F-95AC-4B02-B1F6-E621CB5232A0}"/>
              </a:ext>
            </a:extLst>
          </p:cNvPr>
          <p:cNvSpPr>
            <a:spLocks noGrp="1"/>
          </p:cNvSpPr>
          <p:nvPr/>
        </p:nvSpPr>
        <p:spPr>
          <a:xfrm>
            <a:off x="2437695" y="3226740"/>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0" name="Rectangle 29">
            <a:extLst>
              <a:ext uri="{FF2B5EF4-FFF2-40B4-BE49-F238E27FC236}">
                <a16:creationId xmlns:a16="http://schemas.microsoft.com/office/drawing/2014/main" id="{83A249A0-03A5-4821-BF08-E4CCC6D5F5F6}"/>
              </a:ext>
            </a:extLst>
          </p:cNvPr>
          <p:cNvSpPr>
            <a:spLocks noGrp="1"/>
          </p:cNvSpPr>
          <p:nvPr/>
        </p:nvSpPr>
        <p:spPr>
          <a:xfrm>
            <a:off x="2437695" y="3321298"/>
            <a:ext cx="194733" cy="43339"/>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31" name="Connector 30">
            <a:extLst>
              <a:ext uri="{FF2B5EF4-FFF2-40B4-BE49-F238E27FC236}">
                <a16:creationId xmlns:a16="http://schemas.microsoft.com/office/drawing/2014/main" id="{72947E35-5342-462A-951E-FE1B35823357}"/>
              </a:ext>
            </a:extLst>
          </p:cNvPr>
          <p:cNvSpPr>
            <a:spLocks noGrp="1"/>
          </p:cNvSpPr>
          <p:nvPr/>
        </p:nvSpPr>
        <p:spPr>
          <a:xfrm>
            <a:off x="2490597" y="3493077"/>
            <a:ext cx="105157" cy="0"/>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32" name="Text 31">
            <a:extLst>
              <a:ext uri="{FF2B5EF4-FFF2-40B4-BE49-F238E27FC236}">
                <a16:creationId xmlns:a16="http://schemas.microsoft.com/office/drawing/2014/main" id="{68BA6E43-7C41-4B04-981D-4CCFF4F67C07}"/>
              </a:ext>
            </a:extLst>
          </p:cNvPr>
          <p:cNvSpPr>
            <a:spLocks noGrp="1"/>
          </p:cNvSpPr>
          <p:nvPr/>
        </p:nvSpPr>
        <p:spPr>
          <a:xfrm>
            <a:off x="667512" y="39624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666666"/>
                </a:solidFill>
                <a:latin typeface="Calibri"/>
                <a:ea typeface="Calibri"/>
                <a:cs typeface="Calibri"/>
              </a:rPr>
              <a:t>Compact portrait</a:t>
            </a:r>
          </a:p>
        </p:txBody>
      </p:sp>
      <p:sp>
        <p:nvSpPr>
          <p:cNvPr id="33" name="Text 32">
            <a:extLst>
              <a:ext uri="{FF2B5EF4-FFF2-40B4-BE49-F238E27FC236}">
                <a16:creationId xmlns:a16="http://schemas.microsoft.com/office/drawing/2014/main" id="{7D9E25B6-489B-4AA3-98B7-4B2FE0079637}"/>
              </a:ext>
            </a:extLst>
          </p:cNvPr>
          <p:cNvSpPr>
            <a:spLocks noGrp="1"/>
          </p:cNvSpPr>
          <p:nvPr/>
        </p:nvSpPr>
        <p:spPr>
          <a:xfrm>
            <a:off x="3529584" y="18542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Profile B</a:t>
            </a:r>
          </a:p>
        </p:txBody>
      </p:sp>
      <p:sp>
        <p:nvSpPr>
          <p:cNvPr id="34" name="Rectangle 33">
            <a:extLst>
              <a:ext uri="{FF2B5EF4-FFF2-40B4-BE49-F238E27FC236}">
                <a16:creationId xmlns:a16="http://schemas.microsoft.com/office/drawing/2014/main" id="{31A89E4C-C167-4E57-9166-368BEED2D921}"/>
              </a:ext>
            </a:extLst>
          </p:cNvPr>
          <p:cNvSpPr>
            <a:spLocks noGrp="1"/>
          </p:cNvSpPr>
          <p:nvPr/>
        </p:nvSpPr>
        <p:spPr>
          <a:xfrm>
            <a:off x="3529584" y="2404872"/>
            <a:ext cx="2359152" cy="146304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02" name="Profile B fold duo phone 1 - Fold shared chassis">
            <a:extLst>
              <a:ext uri="{FF2B5EF4-FFF2-40B4-BE49-F238E27FC236}">
                <a16:creationId xmlns:a16="http://schemas.microsoft.com/office/drawing/2014/main" id="{DF7212A8-D2E8-4380-8FEE-DFD21BEE4930}"/>
              </a:ext>
            </a:extLst>
          </p:cNvPr>
          <p:cNvSpPr>
            <a:spLocks noGrp="1"/>
          </p:cNvSpPr>
          <p:nvPr/>
        </p:nvSpPr>
        <p:spPr>
          <a:xfrm>
            <a:off x="3651885" y="2698242"/>
            <a:ext cx="628650" cy="876300"/>
          </a:xfrm>
          <a:prstGeom prst="roundRect">
            <a:avLst>
              <a:gd name="adj" fmla="val 6515"/>
            </a:avLst>
          </a:prstGeom>
          <a:solidFill>
            <a:srgbClr val="FFFFFF"/>
          </a:solidFill>
          <a:ln w="15875">
            <a:solidFill>
              <a:srgbClr val="171717"/>
            </a:solidFill>
          </a:ln>
        </p:spPr>
        <p:txBody>
          <a:bodyPr/>
          <a:lstStyle/>
          <a:p>
            <a:endParaRPr lang="zh-CN" altLang="en-US"/>
          </a:p>
        </p:txBody>
      </p:sp>
      <p:sp>
        <p:nvSpPr>
          <p:cNvPr id="203" name="Profile B fold duo phone 1 - Fold center hinge">
            <a:extLst>
              <a:ext uri="{FF2B5EF4-FFF2-40B4-BE49-F238E27FC236}">
                <a16:creationId xmlns:a16="http://schemas.microsoft.com/office/drawing/2014/main" id="{86D92E7F-3F13-448F-9B08-8CD5871739C2}"/>
              </a:ext>
            </a:extLst>
          </p:cNvPr>
          <p:cNvSpPr>
            <a:spLocks noGrp="1"/>
          </p:cNvSpPr>
          <p:nvPr/>
        </p:nvSpPr>
        <p:spPr>
          <a:xfrm>
            <a:off x="3966210" y="2712530"/>
            <a:ext cx="0" cy="847725"/>
          </a:xfrm>
          <a:prstGeom prst="line">
            <a:avLst/>
          </a:prstGeom>
          <a:noFill/>
          <a:ln w="11906">
            <a:solidFill>
              <a:srgbClr val="171717"/>
            </a:solidFill>
          </a:ln>
        </p:spPr>
        <p:txBody>
          <a:bodyPr/>
          <a:lstStyle/>
          <a:p>
            <a:endParaRPr lang="zh-CN" altLang="en-US"/>
          </a:p>
        </p:txBody>
      </p:sp>
      <p:sp>
        <p:nvSpPr>
          <p:cNvPr id="204" name="Profile B fold duo phone 1 - Fold screen 1">
            <a:extLst>
              <a:ext uri="{FF2B5EF4-FFF2-40B4-BE49-F238E27FC236}">
                <a16:creationId xmlns:a16="http://schemas.microsoft.com/office/drawing/2014/main" id="{118DEDC9-2893-4CA6-8A68-318703342669}"/>
              </a:ext>
            </a:extLst>
          </p:cNvPr>
          <p:cNvSpPr>
            <a:spLocks noGrp="1"/>
          </p:cNvSpPr>
          <p:nvPr/>
        </p:nvSpPr>
        <p:spPr>
          <a:xfrm>
            <a:off x="3692843" y="2823972"/>
            <a:ext cx="218123" cy="594360"/>
          </a:xfrm>
          <a:prstGeom prst="rect">
            <a:avLst/>
          </a:prstGeom>
          <a:solidFill>
            <a:srgbClr val="E4EFF8"/>
          </a:solidFill>
          <a:ln w="0">
            <a:noFill/>
          </a:ln>
        </p:spPr>
        <p:txBody>
          <a:bodyPr/>
          <a:lstStyle/>
          <a:p>
            <a:endParaRPr lang="zh-CN" altLang="en-US"/>
          </a:p>
        </p:txBody>
      </p:sp>
      <p:sp>
        <p:nvSpPr>
          <p:cNvPr id="205" name="Profile B fold duo phone 1 - Fold speaker 1">
            <a:extLst>
              <a:ext uri="{FF2B5EF4-FFF2-40B4-BE49-F238E27FC236}">
                <a16:creationId xmlns:a16="http://schemas.microsoft.com/office/drawing/2014/main" id="{9B2A7A53-0BEA-4EE7-A0FC-7C813EFC136F}"/>
              </a:ext>
            </a:extLst>
          </p:cNvPr>
          <p:cNvSpPr>
            <a:spLocks noGrp="1"/>
          </p:cNvSpPr>
          <p:nvPr/>
        </p:nvSpPr>
        <p:spPr>
          <a:xfrm>
            <a:off x="3756660" y="2761107"/>
            <a:ext cx="90488" cy="0"/>
          </a:xfrm>
          <a:prstGeom prst="line">
            <a:avLst/>
          </a:prstGeom>
          <a:noFill/>
          <a:ln w="12700">
            <a:solidFill>
              <a:srgbClr val="666666"/>
            </a:solidFill>
          </a:ln>
        </p:spPr>
        <p:txBody>
          <a:bodyPr/>
          <a:lstStyle/>
          <a:p>
            <a:endParaRPr lang="zh-CN" altLang="en-US"/>
          </a:p>
        </p:txBody>
      </p:sp>
      <p:sp>
        <p:nvSpPr>
          <p:cNvPr id="206" name="Profile B fold duo phone 1 - Fold navigation 1">
            <a:extLst>
              <a:ext uri="{FF2B5EF4-FFF2-40B4-BE49-F238E27FC236}">
                <a16:creationId xmlns:a16="http://schemas.microsoft.com/office/drawing/2014/main" id="{3F4022A8-4CC8-42CC-AE42-793364E9E8B9}"/>
              </a:ext>
            </a:extLst>
          </p:cNvPr>
          <p:cNvSpPr>
            <a:spLocks noGrp="1"/>
          </p:cNvSpPr>
          <p:nvPr/>
        </p:nvSpPr>
        <p:spPr>
          <a:xfrm>
            <a:off x="3761423" y="3496437"/>
            <a:ext cx="80963" cy="0"/>
          </a:xfrm>
          <a:prstGeom prst="line">
            <a:avLst/>
          </a:prstGeom>
          <a:noFill/>
          <a:ln w="12700">
            <a:solidFill>
              <a:srgbClr val="666666"/>
            </a:solidFill>
          </a:ln>
        </p:spPr>
        <p:txBody>
          <a:bodyPr/>
          <a:lstStyle/>
          <a:p>
            <a:endParaRPr lang="zh-CN" altLang="en-US"/>
          </a:p>
        </p:txBody>
      </p:sp>
      <p:sp>
        <p:nvSpPr>
          <p:cNvPr id="207" name="Profile B fold duo phone 1 - Fold screen 2">
            <a:extLst>
              <a:ext uri="{FF2B5EF4-FFF2-40B4-BE49-F238E27FC236}">
                <a16:creationId xmlns:a16="http://schemas.microsoft.com/office/drawing/2014/main" id="{5AB154C0-822F-43F3-B686-21AB098E4B3B}"/>
              </a:ext>
            </a:extLst>
          </p:cNvPr>
          <p:cNvSpPr>
            <a:spLocks noGrp="1"/>
          </p:cNvSpPr>
          <p:nvPr/>
        </p:nvSpPr>
        <p:spPr>
          <a:xfrm>
            <a:off x="4021455" y="2823972"/>
            <a:ext cx="218123" cy="594360"/>
          </a:xfrm>
          <a:prstGeom prst="rect">
            <a:avLst/>
          </a:prstGeom>
          <a:solidFill>
            <a:srgbClr val="E4EFF8"/>
          </a:solidFill>
          <a:ln w="0">
            <a:noFill/>
          </a:ln>
        </p:spPr>
        <p:txBody>
          <a:bodyPr/>
          <a:lstStyle/>
          <a:p>
            <a:endParaRPr lang="zh-CN" altLang="en-US"/>
          </a:p>
        </p:txBody>
      </p:sp>
      <p:sp>
        <p:nvSpPr>
          <p:cNvPr id="208" name="Profile B fold duo phone 1 - Fold speaker 2">
            <a:extLst>
              <a:ext uri="{FF2B5EF4-FFF2-40B4-BE49-F238E27FC236}">
                <a16:creationId xmlns:a16="http://schemas.microsoft.com/office/drawing/2014/main" id="{3BC0A2C8-8F6D-4BE5-9C87-9DE52484E6F3}"/>
              </a:ext>
            </a:extLst>
          </p:cNvPr>
          <p:cNvSpPr>
            <a:spLocks noGrp="1"/>
          </p:cNvSpPr>
          <p:nvPr/>
        </p:nvSpPr>
        <p:spPr>
          <a:xfrm>
            <a:off x="4085273" y="2761107"/>
            <a:ext cx="90488" cy="0"/>
          </a:xfrm>
          <a:prstGeom prst="line">
            <a:avLst/>
          </a:prstGeom>
          <a:noFill/>
          <a:ln w="12700">
            <a:solidFill>
              <a:srgbClr val="666666"/>
            </a:solidFill>
          </a:ln>
        </p:spPr>
        <p:txBody>
          <a:bodyPr/>
          <a:lstStyle/>
          <a:p>
            <a:endParaRPr lang="zh-CN" altLang="en-US"/>
          </a:p>
        </p:txBody>
      </p:sp>
      <p:sp>
        <p:nvSpPr>
          <p:cNvPr id="209" name="Profile B fold duo phone 1 - Fold navigation 2">
            <a:extLst>
              <a:ext uri="{FF2B5EF4-FFF2-40B4-BE49-F238E27FC236}">
                <a16:creationId xmlns:a16="http://schemas.microsoft.com/office/drawing/2014/main" id="{417020EF-4484-46E2-8CFF-F8BB5A14D814}"/>
              </a:ext>
            </a:extLst>
          </p:cNvPr>
          <p:cNvSpPr>
            <a:spLocks noGrp="1"/>
          </p:cNvSpPr>
          <p:nvPr/>
        </p:nvSpPr>
        <p:spPr>
          <a:xfrm>
            <a:off x="4090035" y="3496437"/>
            <a:ext cx="80963" cy="0"/>
          </a:xfrm>
          <a:prstGeom prst="line">
            <a:avLst/>
          </a:prstGeom>
          <a:noFill/>
          <a:ln w="12700">
            <a:solidFill>
              <a:srgbClr val="666666"/>
            </a:solidFill>
          </a:ln>
        </p:spPr>
        <p:txBody>
          <a:bodyPr/>
          <a:lstStyle/>
          <a:p>
            <a:endParaRPr lang="zh-CN" altLang="en-US"/>
          </a:p>
        </p:txBody>
      </p:sp>
      <p:sp>
        <p:nvSpPr>
          <p:cNvPr id="210" name="Profile B fold duo phone 1 - Fold left app card">
            <a:extLst>
              <a:ext uri="{FF2B5EF4-FFF2-40B4-BE49-F238E27FC236}">
                <a16:creationId xmlns:a16="http://schemas.microsoft.com/office/drawing/2014/main" id="{78B974F5-07CD-4226-BF36-C413ECC1E5F5}"/>
              </a:ext>
            </a:extLst>
          </p:cNvPr>
          <p:cNvSpPr>
            <a:spLocks noGrp="1"/>
          </p:cNvSpPr>
          <p:nvPr/>
        </p:nvSpPr>
        <p:spPr>
          <a:xfrm>
            <a:off x="3726180" y="2907792"/>
            <a:ext cx="151448" cy="155258"/>
          </a:xfrm>
          <a:prstGeom prst="rect">
            <a:avLst/>
          </a:prstGeom>
          <a:solidFill>
            <a:srgbClr val="32699A"/>
          </a:solidFill>
          <a:ln w="0">
            <a:noFill/>
          </a:ln>
        </p:spPr>
        <p:txBody>
          <a:bodyPr/>
          <a:lstStyle/>
          <a:p>
            <a:endParaRPr lang="zh-CN" altLang="en-US"/>
          </a:p>
        </p:txBody>
      </p:sp>
      <p:sp>
        <p:nvSpPr>
          <p:cNvPr id="211" name="Profile B fold duo phone 1 - Fold left text 1">
            <a:extLst>
              <a:ext uri="{FF2B5EF4-FFF2-40B4-BE49-F238E27FC236}">
                <a16:creationId xmlns:a16="http://schemas.microsoft.com/office/drawing/2014/main" id="{A4941559-AB13-4DF4-AB92-4E0554309353}"/>
              </a:ext>
            </a:extLst>
          </p:cNvPr>
          <p:cNvSpPr>
            <a:spLocks noGrp="1"/>
          </p:cNvSpPr>
          <p:nvPr/>
        </p:nvSpPr>
        <p:spPr>
          <a:xfrm>
            <a:off x="3726180" y="3128772"/>
            <a:ext cx="142875" cy="43815"/>
          </a:xfrm>
          <a:prstGeom prst="rect">
            <a:avLst/>
          </a:prstGeom>
          <a:solidFill>
            <a:srgbClr val="FFFFFF"/>
          </a:solidFill>
          <a:ln w="0">
            <a:noFill/>
          </a:ln>
        </p:spPr>
        <p:txBody>
          <a:bodyPr/>
          <a:lstStyle/>
          <a:p>
            <a:endParaRPr lang="zh-CN" altLang="en-US"/>
          </a:p>
        </p:txBody>
      </p:sp>
      <p:sp>
        <p:nvSpPr>
          <p:cNvPr id="212" name="Profile B fold duo phone 1 - Fold left text 2">
            <a:extLst>
              <a:ext uri="{FF2B5EF4-FFF2-40B4-BE49-F238E27FC236}">
                <a16:creationId xmlns:a16="http://schemas.microsoft.com/office/drawing/2014/main" id="{102424E7-7CF9-4319-8FD1-21BDEAF4E5BC}"/>
              </a:ext>
            </a:extLst>
          </p:cNvPr>
          <p:cNvSpPr>
            <a:spLocks noGrp="1"/>
          </p:cNvSpPr>
          <p:nvPr/>
        </p:nvSpPr>
        <p:spPr>
          <a:xfrm>
            <a:off x="3726180" y="3221165"/>
            <a:ext cx="142875" cy="43815"/>
          </a:xfrm>
          <a:prstGeom prst="rect">
            <a:avLst/>
          </a:prstGeom>
          <a:solidFill>
            <a:srgbClr val="FFFFFF"/>
          </a:solidFill>
          <a:ln w="0">
            <a:noFill/>
          </a:ln>
        </p:spPr>
        <p:txBody>
          <a:bodyPr/>
          <a:lstStyle/>
          <a:p>
            <a:endParaRPr lang="zh-CN" altLang="en-US"/>
          </a:p>
        </p:txBody>
      </p:sp>
      <p:sp>
        <p:nvSpPr>
          <p:cNvPr id="213" name="Profile B fold duo phone 1 - Fold left text 3">
            <a:extLst>
              <a:ext uri="{FF2B5EF4-FFF2-40B4-BE49-F238E27FC236}">
                <a16:creationId xmlns:a16="http://schemas.microsoft.com/office/drawing/2014/main" id="{60D3A632-0481-4BD2-942E-FC730D75E400}"/>
              </a:ext>
            </a:extLst>
          </p:cNvPr>
          <p:cNvSpPr>
            <a:spLocks noGrp="1"/>
          </p:cNvSpPr>
          <p:nvPr/>
        </p:nvSpPr>
        <p:spPr>
          <a:xfrm>
            <a:off x="3726180" y="3313557"/>
            <a:ext cx="142875" cy="43815"/>
          </a:xfrm>
          <a:prstGeom prst="rect">
            <a:avLst/>
          </a:prstGeom>
          <a:solidFill>
            <a:srgbClr val="FFFFFF"/>
          </a:solidFill>
          <a:ln w="0">
            <a:noFill/>
          </a:ln>
        </p:spPr>
        <p:txBody>
          <a:bodyPr/>
          <a:lstStyle/>
          <a:p>
            <a:endParaRPr lang="zh-CN" altLang="en-US"/>
          </a:p>
        </p:txBody>
      </p:sp>
      <p:sp>
        <p:nvSpPr>
          <p:cNvPr id="214" name="Profile B fold duo phone 1 - Fold right app 1">
            <a:extLst>
              <a:ext uri="{FF2B5EF4-FFF2-40B4-BE49-F238E27FC236}">
                <a16:creationId xmlns:a16="http://schemas.microsoft.com/office/drawing/2014/main" id="{7EF8A5E8-5306-469E-8E50-CBE92E0F320B}"/>
              </a:ext>
            </a:extLst>
          </p:cNvPr>
          <p:cNvSpPr>
            <a:spLocks noGrp="1"/>
          </p:cNvSpPr>
          <p:nvPr/>
        </p:nvSpPr>
        <p:spPr>
          <a:xfrm>
            <a:off x="4052888" y="2923032"/>
            <a:ext cx="61913" cy="141923"/>
          </a:xfrm>
          <a:prstGeom prst="rect">
            <a:avLst/>
          </a:prstGeom>
          <a:solidFill>
            <a:srgbClr val="32699A"/>
          </a:solidFill>
          <a:ln w="0">
            <a:noFill/>
          </a:ln>
        </p:spPr>
        <p:txBody>
          <a:bodyPr/>
          <a:lstStyle/>
          <a:p>
            <a:endParaRPr lang="zh-CN" altLang="en-US"/>
          </a:p>
        </p:txBody>
      </p:sp>
      <p:sp>
        <p:nvSpPr>
          <p:cNvPr id="215" name="Profile B fold duo phone 1 - Fold right app 2">
            <a:extLst>
              <a:ext uri="{FF2B5EF4-FFF2-40B4-BE49-F238E27FC236}">
                <a16:creationId xmlns:a16="http://schemas.microsoft.com/office/drawing/2014/main" id="{4F6F1347-7DE1-4BA6-A4B4-A0E92C51F90C}"/>
              </a:ext>
            </a:extLst>
          </p:cNvPr>
          <p:cNvSpPr>
            <a:spLocks noGrp="1"/>
          </p:cNvSpPr>
          <p:nvPr/>
        </p:nvSpPr>
        <p:spPr>
          <a:xfrm>
            <a:off x="4139565" y="2923032"/>
            <a:ext cx="61913" cy="141923"/>
          </a:xfrm>
          <a:prstGeom prst="rect">
            <a:avLst/>
          </a:prstGeom>
          <a:solidFill>
            <a:srgbClr val="32699A"/>
          </a:solidFill>
          <a:ln w="0">
            <a:noFill/>
          </a:ln>
        </p:spPr>
        <p:txBody>
          <a:bodyPr/>
          <a:lstStyle/>
          <a:p>
            <a:endParaRPr lang="zh-CN" altLang="en-US"/>
          </a:p>
        </p:txBody>
      </p:sp>
      <p:sp>
        <p:nvSpPr>
          <p:cNvPr id="216" name="Profile B fold duo phone 1 - Fold right app 3">
            <a:extLst>
              <a:ext uri="{FF2B5EF4-FFF2-40B4-BE49-F238E27FC236}">
                <a16:creationId xmlns:a16="http://schemas.microsoft.com/office/drawing/2014/main" id="{8F477343-325F-4B77-9D80-1AA988BED2F2}"/>
              </a:ext>
            </a:extLst>
          </p:cNvPr>
          <p:cNvSpPr>
            <a:spLocks noGrp="1"/>
          </p:cNvSpPr>
          <p:nvPr/>
        </p:nvSpPr>
        <p:spPr>
          <a:xfrm>
            <a:off x="4052888" y="3126867"/>
            <a:ext cx="61913" cy="141923"/>
          </a:xfrm>
          <a:prstGeom prst="rect">
            <a:avLst/>
          </a:prstGeom>
          <a:solidFill>
            <a:srgbClr val="32699A"/>
          </a:solidFill>
          <a:ln w="0">
            <a:noFill/>
          </a:ln>
        </p:spPr>
        <p:txBody>
          <a:bodyPr/>
          <a:lstStyle/>
          <a:p>
            <a:endParaRPr lang="zh-CN" altLang="en-US"/>
          </a:p>
        </p:txBody>
      </p:sp>
      <p:sp>
        <p:nvSpPr>
          <p:cNvPr id="217" name="Profile B fold duo phone 1 - Fold right app 4">
            <a:extLst>
              <a:ext uri="{FF2B5EF4-FFF2-40B4-BE49-F238E27FC236}">
                <a16:creationId xmlns:a16="http://schemas.microsoft.com/office/drawing/2014/main" id="{3241B8CD-6D35-49C4-A7CA-D6D0EEEA7B45}"/>
              </a:ext>
            </a:extLst>
          </p:cNvPr>
          <p:cNvSpPr>
            <a:spLocks noGrp="1"/>
          </p:cNvSpPr>
          <p:nvPr/>
        </p:nvSpPr>
        <p:spPr>
          <a:xfrm>
            <a:off x="4139565" y="3126867"/>
            <a:ext cx="61913" cy="141923"/>
          </a:xfrm>
          <a:prstGeom prst="rect">
            <a:avLst/>
          </a:prstGeom>
          <a:solidFill>
            <a:srgbClr val="32699A"/>
          </a:solidFill>
          <a:ln w="0">
            <a:noFill/>
          </a:ln>
        </p:spPr>
        <p:txBody>
          <a:bodyPr/>
          <a:lstStyle/>
          <a:p>
            <a:endParaRPr lang="zh-CN" altLang="en-US"/>
          </a:p>
        </p:txBody>
      </p:sp>
      <p:sp>
        <p:nvSpPr>
          <p:cNvPr id="219" name="Profile B fold duo phone 2 - Fold shared chassis">
            <a:extLst>
              <a:ext uri="{FF2B5EF4-FFF2-40B4-BE49-F238E27FC236}">
                <a16:creationId xmlns:a16="http://schemas.microsoft.com/office/drawing/2014/main" id="{DF7212A8-D2E8-4380-8FEE-DFD21BEE4930}"/>
              </a:ext>
            </a:extLst>
          </p:cNvPr>
          <p:cNvSpPr>
            <a:spLocks noGrp="1"/>
          </p:cNvSpPr>
          <p:nvPr/>
        </p:nvSpPr>
        <p:spPr>
          <a:xfrm>
            <a:off x="4394835" y="2698242"/>
            <a:ext cx="628650" cy="876300"/>
          </a:xfrm>
          <a:prstGeom prst="roundRect">
            <a:avLst>
              <a:gd name="adj" fmla="val 6515"/>
            </a:avLst>
          </a:prstGeom>
          <a:solidFill>
            <a:srgbClr val="FFFFFF"/>
          </a:solidFill>
          <a:ln w="15875">
            <a:solidFill>
              <a:srgbClr val="171717"/>
            </a:solidFill>
          </a:ln>
        </p:spPr>
        <p:txBody>
          <a:bodyPr/>
          <a:lstStyle/>
          <a:p>
            <a:endParaRPr lang="zh-CN" altLang="en-US"/>
          </a:p>
        </p:txBody>
      </p:sp>
      <p:sp>
        <p:nvSpPr>
          <p:cNvPr id="220" name="Profile B fold duo phone 2 - Fold center hinge">
            <a:extLst>
              <a:ext uri="{FF2B5EF4-FFF2-40B4-BE49-F238E27FC236}">
                <a16:creationId xmlns:a16="http://schemas.microsoft.com/office/drawing/2014/main" id="{86D92E7F-3F13-448F-9B08-8CD5871739C2}"/>
              </a:ext>
            </a:extLst>
          </p:cNvPr>
          <p:cNvSpPr>
            <a:spLocks noGrp="1"/>
          </p:cNvSpPr>
          <p:nvPr/>
        </p:nvSpPr>
        <p:spPr>
          <a:xfrm>
            <a:off x="4709160" y="2712530"/>
            <a:ext cx="0" cy="847725"/>
          </a:xfrm>
          <a:prstGeom prst="line">
            <a:avLst/>
          </a:prstGeom>
          <a:noFill/>
          <a:ln w="11906">
            <a:solidFill>
              <a:srgbClr val="171717"/>
            </a:solidFill>
          </a:ln>
        </p:spPr>
        <p:txBody>
          <a:bodyPr/>
          <a:lstStyle/>
          <a:p>
            <a:endParaRPr lang="zh-CN" altLang="en-US"/>
          </a:p>
        </p:txBody>
      </p:sp>
      <p:sp>
        <p:nvSpPr>
          <p:cNvPr id="221" name="Profile B fold duo phone 2 - Fold screen 1">
            <a:extLst>
              <a:ext uri="{FF2B5EF4-FFF2-40B4-BE49-F238E27FC236}">
                <a16:creationId xmlns:a16="http://schemas.microsoft.com/office/drawing/2014/main" id="{118DEDC9-2893-4CA6-8A68-318703342669}"/>
              </a:ext>
            </a:extLst>
          </p:cNvPr>
          <p:cNvSpPr>
            <a:spLocks noGrp="1"/>
          </p:cNvSpPr>
          <p:nvPr/>
        </p:nvSpPr>
        <p:spPr>
          <a:xfrm>
            <a:off x="4435793" y="2823972"/>
            <a:ext cx="218123" cy="594360"/>
          </a:xfrm>
          <a:prstGeom prst="rect">
            <a:avLst/>
          </a:prstGeom>
          <a:solidFill>
            <a:srgbClr val="E4EFF8"/>
          </a:solidFill>
          <a:ln w="0">
            <a:noFill/>
          </a:ln>
        </p:spPr>
        <p:txBody>
          <a:bodyPr/>
          <a:lstStyle/>
          <a:p>
            <a:endParaRPr lang="zh-CN" altLang="en-US"/>
          </a:p>
        </p:txBody>
      </p:sp>
      <p:sp>
        <p:nvSpPr>
          <p:cNvPr id="222" name="Profile B fold duo phone 2 - Fold speaker 1">
            <a:extLst>
              <a:ext uri="{FF2B5EF4-FFF2-40B4-BE49-F238E27FC236}">
                <a16:creationId xmlns:a16="http://schemas.microsoft.com/office/drawing/2014/main" id="{9B2A7A53-0BEA-4EE7-A0FC-7C813EFC136F}"/>
              </a:ext>
            </a:extLst>
          </p:cNvPr>
          <p:cNvSpPr>
            <a:spLocks noGrp="1"/>
          </p:cNvSpPr>
          <p:nvPr/>
        </p:nvSpPr>
        <p:spPr>
          <a:xfrm>
            <a:off x="4499610" y="2761107"/>
            <a:ext cx="90488" cy="0"/>
          </a:xfrm>
          <a:prstGeom prst="line">
            <a:avLst/>
          </a:prstGeom>
          <a:noFill/>
          <a:ln w="12700">
            <a:solidFill>
              <a:srgbClr val="666666"/>
            </a:solidFill>
          </a:ln>
        </p:spPr>
        <p:txBody>
          <a:bodyPr/>
          <a:lstStyle/>
          <a:p>
            <a:endParaRPr lang="zh-CN" altLang="en-US"/>
          </a:p>
        </p:txBody>
      </p:sp>
      <p:sp>
        <p:nvSpPr>
          <p:cNvPr id="223" name="Profile B fold duo phone 2 - Fold navigation 1">
            <a:extLst>
              <a:ext uri="{FF2B5EF4-FFF2-40B4-BE49-F238E27FC236}">
                <a16:creationId xmlns:a16="http://schemas.microsoft.com/office/drawing/2014/main" id="{3F4022A8-4CC8-42CC-AE42-793364E9E8B9}"/>
              </a:ext>
            </a:extLst>
          </p:cNvPr>
          <p:cNvSpPr>
            <a:spLocks noGrp="1"/>
          </p:cNvSpPr>
          <p:nvPr/>
        </p:nvSpPr>
        <p:spPr>
          <a:xfrm>
            <a:off x="4504373" y="3496437"/>
            <a:ext cx="80963" cy="0"/>
          </a:xfrm>
          <a:prstGeom prst="line">
            <a:avLst/>
          </a:prstGeom>
          <a:noFill/>
          <a:ln w="12700">
            <a:solidFill>
              <a:srgbClr val="666666"/>
            </a:solidFill>
          </a:ln>
        </p:spPr>
        <p:txBody>
          <a:bodyPr/>
          <a:lstStyle/>
          <a:p>
            <a:endParaRPr lang="zh-CN" altLang="en-US"/>
          </a:p>
        </p:txBody>
      </p:sp>
      <p:sp>
        <p:nvSpPr>
          <p:cNvPr id="224" name="Profile B fold duo phone 2 - Fold screen 2">
            <a:extLst>
              <a:ext uri="{FF2B5EF4-FFF2-40B4-BE49-F238E27FC236}">
                <a16:creationId xmlns:a16="http://schemas.microsoft.com/office/drawing/2014/main" id="{5AB154C0-822F-43F3-B686-21AB098E4B3B}"/>
              </a:ext>
            </a:extLst>
          </p:cNvPr>
          <p:cNvSpPr>
            <a:spLocks noGrp="1"/>
          </p:cNvSpPr>
          <p:nvPr/>
        </p:nvSpPr>
        <p:spPr>
          <a:xfrm>
            <a:off x="4764405" y="2823972"/>
            <a:ext cx="218123" cy="594360"/>
          </a:xfrm>
          <a:prstGeom prst="rect">
            <a:avLst/>
          </a:prstGeom>
          <a:solidFill>
            <a:srgbClr val="E4EFF8"/>
          </a:solidFill>
          <a:ln w="0">
            <a:noFill/>
          </a:ln>
        </p:spPr>
        <p:txBody>
          <a:bodyPr/>
          <a:lstStyle/>
          <a:p>
            <a:endParaRPr lang="zh-CN" altLang="en-US"/>
          </a:p>
        </p:txBody>
      </p:sp>
      <p:sp>
        <p:nvSpPr>
          <p:cNvPr id="225" name="Profile B fold duo phone 2 - Fold speaker 2">
            <a:extLst>
              <a:ext uri="{FF2B5EF4-FFF2-40B4-BE49-F238E27FC236}">
                <a16:creationId xmlns:a16="http://schemas.microsoft.com/office/drawing/2014/main" id="{3BC0A2C8-8F6D-4BE5-9C87-9DE52484E6F3}"/>
              </a:ext>
            </a:extLst>
          </p:cNvPr>
          <p:cNvSpPr>
            <a:spLocks noGrp="1"/>
          </p:cNvSpPr>
          <p:nvPr/>
        </p:nvSpPr>
        <p:spPr>
          <a:xfrm>
            <a:off x="4828223" y="2761107"/>
            <a:ext cx="90488" cy="0"/>
          </a:xfrm>
          <a:prstGeom prst="line">
            <a:avLst/>
          </a:prstGeom>
          <a:noFill/>
          <a:ln w="12700">
            <a:solidFill>
              <a:srgbClr val="666666"/>
            </a:solidFill>
          </a:ln>
        </p:spPr>
        <p:txBody>
          <a:bodyPr/>
          <a:lstStyle/>
          <a:p>
            <a:endParaRPr lang="zh-CN" altLang="en-US"/>
          </a:p>
        </p:txBody>
      </p:sp>
      <p:sp>
        <p:nvSpPr>
          <p:cNvPr id="226" name="Profile B fold duo phone 2 - Fold navigation 2">
            <a:extLst>
              <a:ext uri="{FF2B5EF4-FFF2-40B4-BE49-F238E27FC236}">
                <a16:creationId xmlns:a16="http://schemas.microsoft.com/office/drawing/2014/main" id="{417020EF-4484-46E2-8CFF-F8BB5A14D814}"/>
              </a:ext>
            </a:extLst>
          </p:cNvPr>
          <p:cNvSpPr>
            <a:spLocks noGrp="1"/>
          </p:cNvSpPr>
          <p:nvPr/>
        </p:nvSpPr>
        <p:spPr>
          <a:xfrm>
            <a:off x="4832985" y="3496437"/>
            <a:ext cx="80963" cy="0"/>
          </a:xfrm>
          <a:prstGeom prst="line">
            <a:avLst/>
          </a:prstGeom>
          <a:noFill/>
          <a:ln w="12700">
            <a:solidFill>
              <a:srgbClr val="666666"/>
            </a:solidFill>
          </a:ln>
        </p:spPr>
        <p:txBody>
          <a:bodyPr/>
          <a:lstStyle/>
          <a:p>
            <a:endParaRPr lang="zh-CN" altLang="en-US"/>
          </a:p>
        </p:txBody>
      </p:sp>
      <p:sp>
        <p:nvSpPr>
          <p:cNvPr id="227" name="Profile B fold duo phone 2 - Fold left app card">
            <a:extLst>
              <a:ext uri="{FF2B5EF4-FFF2-40B4-BE49-F238E27FC236}">
                <a16:creationId xmlns:a16="http://schemas.microsoft.com/office/drawing/2014/main" id="{78B974F5-07CD-4226-BF36-C413ECC1E5F5}"/>
              </a:ext>
            </a:extLst>
          </p:cNvPr>
          <p:cNvSpPr>
            <a:spLocks noGrp="1"/>
          </p:cNvSpPr>
          <p:nvPr/>
        </p:nvSpPr>
        <p:spPr>
          <a:xfrm>
            <a:off x="4469130" y="2907792"/>
            <a:ext cx="151448" cy="155258"/>
          </a:xfrm>
          <a:prstGeom prst="rect">
            <a:avLst/>
          </a:prstGeom>
          <a:solidFill>
            <a:srgbClr val="32699A"/>
          </a:solidFill>
          <a:ln w="0">
            <a:noFill/>
          </a:ln>
        </p:spPr>
        <p:txBody>
          <a:bodyPr/>
          <a:lstStyle/>
          <a:p>
            <a:endParaRPr lang="zh-CN" altLang="en-US"/>
          </a:p>
        </p:txBody>
      </p:sp>
      <p:sp>
        <p:nvSpPr>
          <p:cNvPr id="228" name="Profile B fold duo phone 2 - Fold left text 1">
            <a:extLst>
              <a:ext uri="{FF2B5EF4-FFF2-40B4-BE49-F238E27FC236}">
                <a16:creationId xmlns:a16="http://schemas.microsoft.com/office/drawing/2014/main" id="{A4941559-AB13-4DF4-AB92-4E0554309353}"/>
              </a:ext>
            </a:extLst>
          </p:cNvPr>
          <p:cNvSpPr>
            <a:spLocks noGrp="1"/>
          </p:cNvSpPr>
          <p:nvPr/>
        </p:nvSpPr>
        <p:spPr>
          <a:xfrm>
            <a:off x="4469130" y="3128772"/>
            <a:ext cx="142875" cy="43815"/>
          </a:xfrm>
          <a:prstGeom prst="rect">
            <a:avLst/>
          </a:prstGeom>
          <a:solidFill>
            <a:srgbClr val="FFFFFF"/>
          </a:solidFill>
          <a:ln w="0">
            <a:noFill/>
          </a:ln>
        </p:spPr>
        <p:txBody>
          <a:bodyPr/>
          <a:lstStyle/>
          <a:p>
            <a:endParaRPr lang="zh-CN" altLang="en-US"/>
          </a:p>
        </p:txBody>
      </p:sp>
      <p:sp>
        <p:nvSpPr>
          <p:cNvPr id="229" name="Profile B fold duo phone 2 - Fold left text 2">
            <a:extLst>
              <a:ext uri="{FF2B5EF4-FFF2-40B4-BE49-F238E27FC236}">
                <a16:creationId xmlns:a16="http://schemas.microsoft.com/office/drawing/2014/main" id="{102424E7-7CF9-4319-8FD1-21BDEAF4E5BC}"/>
              </a:ext>
            </a:extLst>
          </p:cNvPr>
          <p:cNvSpPr>
            <a:spLocks noGrp="1"/>
          </p:cNvSpPr>
          <p:nvPr/>
        </p:nvSpPr>
        <p:spPr>
          <a:xfrm>
            <a:off x="4469130" y="3221165"/>
            <a:ext cx="142875" cy="43815"/>
          </a:xfrm>
          <a:prstGeom prst="rect">
            <a:avLst/>
          </a:prstGeom>
          <a:solidFill>
            <a:srgbClr val="FFFFFF"/>
          </a:solidFill>
          <a:ln w="0">
            <a:noFill/>
          </a:ln>
        </p:spPr>
        <p:txBody>
          <a:bodyPr/>
          <a:lstStyle/>
          <a:p>
            <a:endParaRPr lang="zh-CN" altLang="en-US"/>
          </a:p>
        </p:txBody>
      </p:sp>
      <p:sp>
        <p:nvSpPr>
          <p:cNvPr id="230" name="Profile B fold duo phone 2 - Fold left text 3">
            <a:extLst>
              <a:ext uri="{FF2B5EF4-FFF2-40B4-BE49-F238E27FC236}">
                <a16:creationId xmlns:a16="http://schemas.microsoft.com/office/drawing/2014/main" id="{60D3A632-0481-4BD2-942E-FC730D75E400}"/>
              </a:ext>
            </a:extLst>
          </p:cNvPr>
          <p:cNvSpPr>
            <a:spLocks noGrp="1"/>
          </p:cNvSpPr>
          <p:nvPr/>
        </p:nvSpPr>
        <p:spPr>
          <a:xfrm>
            <a:off x="4469130" y="3313557"/>
            <a:ext cx="142875" cy="43815"/>
          </a:xfrm>
          <a:prstGeom prst="rect">
            <a:avLst/>
          </a:prstGeom>
          <a:solidFill>
            <a:srgbClr val="FFFFFF"/>
          </a:solidFill>
          <a:ln w="0">
            <a:noFill/>
          </a:ln>
        </p:spPr>
        <p:txBody>
          <a:bodyPr/>
          <a:lstStyle/>
          <a:p>
            <a:endParaRPr lang="zh-CN" altLang="en-US"/>
          </a:p>
        </p:txBody>
      </p:sp>
      <p:sp>
        <p:nvSpPr>
          <p:cNvPr id="231" name="Profile B fold duo phone 2 - Fold right app 1">
            <a:extLst>
              <a:ext uri="{FF2B5EF4-FFF2-40B4-BE49-F238E27FC236}">
                <a16:creationId xmlns:a16="http://schemas.microsoft.com/office/drawing/2014/main" id="{7EF8A5E8-5306-469E-8E50-CBE92E0F320B}"/>
              </a:ext>
            </a:extLst>
          </p:cNvPr>
          <p:cNvSpPr>
            <a:spLocks noGrp="1"/>
          </p:cNvSpPr>
          <p:nvPr/>
        </p:nvSpPr>
        <p:spPr>
          <a:xfrm>
            <a:off x="4795838" y="2923032"/>
            <a:ext cx="61913" cy="141923"/>
          </a:xfrm>
          <a:prstGeom prst="rect">
            <a:avLst/>
          </a:prstGeom>
          <a:solidFill>
            <a:srgbClr val="32699A"/>
          </a:solidFill>
          <a:ln w="0">
            <a:noFill/>
          </a:ln>
        </p:spPr>
        <p:txBody>
          <a:bodyPr/>
          <a:lstStyle/>
          <a:p>
            <a:endParaRPr lang="zh-CN" altLang="en-US"/>
          </a:p>
        </p:txBody>
      </p:sp>
      <p:sp>
        <p:nvSpPr>
          <p:cNvPr id="232" name="Profile B fold duo phone 2 - Fold right app 2">
            <a:extLst>
              <a:ext uri="{FF2B5EF4-FFF2-40B4-BE49-F238E27FC236}">
                <a16:creationId xmlns:a16="http://schemas.microsoft.com/office/drawing/2014/main" id="{4F6F1347-7DE1-4BA6-A4B4-A0E92C51F90C}"/>
              </a:ext>
            </a:extLst>
          </p:cNvPr>
          <p:cNvSpPr>
            <a:spLocks noGrp="1"/>
          </p:cNvSpPr>
          <p:nvPr/>
        </p:nvSpPr>
        <p:spPr>
          <a:xfrm>
            <a:off x="4882515" y="2923032"/>
            <a:ext cx="61913" cy="141923"/>
          </a:xfrm>
          <a:prstGeom prst="rect">
            <a:avLst/>
          </a:prstGeom>
          <a:solidFill>
            <a:srgbClr val="32699A"/>
          </a:solidFill>
          <a:ln w="0">
            <a:noFill/>
          </a:ln>
        </p:spPr>
        <p:txBody>
          <a:bodyPr/>
          <a:lstStyle/>
          <a:p>
            <a:endParaRPr lang="zh-CN" altLang="en-US"/>
          </a:p>
        </p:txBody>
      </p:sp>
      <p:sp>
        <p:nvSpPr>
          <p:cNvPr id="233" name="Profile B fold duo phone 2 - Fold right app 3">
            <a:extLst>
              <a:ext uri="{FF2B5EF4-FFF2-40B4-BE49-F238E27FC236}">
                <a16:creationId xmlns:a16="http://schemas.microsoft.com/office/drawing/2014/main" id="{8F477343-325F-4B77-9D80-1AA988BED2F2}"/>
              </a:ext>
            </a:extLst>
          </p:cNvPr>
          <p:cNvSpPr>
            <a:spLocks noGrp="1"/>
          </p:cNvSpPr>
          <p:nvPr/>
        </p:nvSpPr>
        <p:spPr>
          <a:xfrm>
            <a:off x="4795838" y="3126867"/>
            <a:ext cx="61913" cy="141923"/>
          </a:xfrm>
          <a:prstGeom prst="rect">
            <a:avLst/>
          </a:prstGeom>
          <a:solidFill>
            <a:srgbClr val="32699A"/>
          </a:solidFill>
          <a:ln w="0">
            <a:noFill/>
          </a:ln>
        </p:spPr>
        <p:txBody>
          <a:bodyPr/>
          <a:lstStyle/>
          <a:p>
            <a:endParaRPr lang="zh-CN" altLang="en-US"/>
          </a:p>
        </p:txBody>
      </p:sp>
      <p:sp>
        <p:nvSpPr>
          <p:cNvPr id="234" name="Profile B fold duo phone 2 - Fold right app 4">
            <a:extLst>
              <a:ext uri="{FF2B5EF4-FFF2-40B4-BE49-F238E27FC236}">
                <a16:creationId xmlns:a16="http://schemas.microsoft.com/office/drawing/2014/main" id="{3241B8CD-6D35-49C4-A7CA-D6D0EEEA7B45}"/>
              </a:ext>
            </a:extLst>
          </p:cNvPr>
          <p:cNvSpPr>
            <a:spLocks noGrp="1"/>
          </p:cNvSpPr>
          <p:nvPr/>
        </p:nvSpPr>
        <p:spPr>
          <a:xfrm>
            <a:off x="4882515" y="3126867"/>
            <a:ext cx="61913" cy="141923"/>
          </a:xfrm>
          <a:prstGeom prst="rect">
            <a:avLst/>
          </a:prstGeom>
          <a:solidFill>
            <a:srgbClr val="32699A"/>
          </a:solidFill>
          <a:ln w="0">
            <a:noFill/>
          </a:ln>
        </p:spPr>
        <p:txBody>
          <a:bodyPr/>
          <a:lstStyle/>
          <a:p>
            <a:endParaRPr lang="zh-CN" altLang="en-US"/>
          </a:p>
        </p:txBody>
      </p:sp>
      <p:sp>
        <p:nvSpPr>
          <p:cNvPr id="236" name="Profile B fold duo phone 3 - Fold shared chassis">
            <a:extLst>
              <a:ext uri="{FF2B5EF4-FFF2-40B4-BE49-F238E27FC236}">
                <a16:creationId xmlns:a16="http://schemas.microsoft.com/office/drawing/2014/main" id="{DF7212A8-D2E8-4380-8FEE-DFD21BEE4930}"/>
              </a:ext>
            </a:extLst>
          </p:cNvPr>
          <p:cNvSpPr>
            <a:spLocks noGrp="1"/>
          </p:cNvSpPr>
          <p:nvPr/>
        </p:nvSpPr>
        <p:spPr>
          <a:xfrm>
            <a:off x="5137785" y="2698242"/>
            <a:ext cx="628650" cy="876300"/>
          </a:xfrm>
          <a:prstGeom prst="roundRect">
            <a:avLst>
              <a:gd name="adj" fmla="val 6515"/>
            </a:avLst>
          </a:prstGeom>
          <a:solidFill>
            <a:srgbClr val="FFFFFF"/>
          </a:solidFill>
          <a:ln w="15875">
            <a:solidFill>
              <a:srgbClr val="171717"/>
            </a:solidFill>
          </a:ln>
        </p:spPr>
        <p:txBody>
          <a:bodyPr/>
          <a:lstStyle/>
          <a:p>
            <a:endParaRPr lang="zh-CN" altLang="en-US"/>
          </a:p>
        </p:txBody>
      </p:sp>
      <p:sp>
        <p:nvSpPr>
          <p:cNvPr id="237" name="Profile B fold duo phone 3 - Fold center hinge">
            <a:extLst>
              <a:ext uri="{FF2B5EF4-FFF2-40B4-BE49-F238E27FC236}">
                <a16:creationId xmlns:a16="http://schemas.microsoft.com/office/drawing/2014/main" id="{86D92E7F-3F13-448F-9B08-8CD5871739C2}"/>
              </a:ext>
            </a:extLst>
          </p:cNvPr>
          <p:cNvSpPr>
            <a:spLocks noGrp="1"/>
          </p:cNvSpPr>
          <p:nvPr/>
        </p:nvSpPr>
        <p:spPr>
          <a:xfrm>
            <a:off x="5452110" y="2712530"/>
            <a:ext cx="0" cy="847725"/>
          </a:xfrm>
          <a:prstGeom prst="line">
            <a:avLst/>
          </a:prstGeom>
          <a:noFill/>
          <a:ln w="11906">
            <a:solidFill>
              <a:srgbClr val="171717"/>
            </a:solidFill>
          </a:ln>
        </p:spPr>
        <p:txBody>
          <a:bodyPr/>
          <a:lstStyle/>
          <a:p>
            <a:endParaRPr lang="zh-CN" altLang="en-US"/>
          </a:p>
        </p:txBody>
      </p:sp>
      <p:sp>
        <p:nvSpPr>
          <p:cNvPr id="238" name="Profile B fold duo phone 3 - Fold screen 1">
            <a:extLst>
              <a:ext uri="{FF2B5EF4-FFF2-40B4-BE49-F238E27FC236}">
                <a16:creationId xmlns:a16="http://schemas.microsoft.com/office/drawing/2014/main" id="{118DEDC9-2893-4CA6-8A68-318703342669}"/>
              </a:ext>
            </a:extLst>
          </p:cNvPr>
          <p:cNvSpPr>
            <a:spLocks noGrp="1"/>
          </p:cNvSpPr>
          <p:nvPr/>
        </p:nvSpPr>
        <p:spPr>
          <a:xfrm>
            <a:off x="5178743" y="2823972"/>
            <a:ext cx="218123" cy="594360"/>
          </a:xfrm>
          <a:prstGeom prst="rect">
            <a:avLst/>
          </a:prstGeom>
          <a:solidFill>
            <a:srgbClr val="E4EFF8"/>
          </a:solidFill>
          <a:ln w="0">
            <a:noFill/>
          </a:ln>
        </p:spPr>
        <p:txBody>
          <a:bodyPr/>
          <a:lstStyle/>
          <a:p>
            <a:endParaRPr lang="zh-CN" altLang="en-US"/>
          </a:p>
        </p:txBody>
      </p:sp>
      <p:sp>
        <p:nvSpPr>
          <p:cNvPr id="239" name="Profile B fold duo phone 3 - Fold speaker 1">
            <a:extLst>
              <a:ext uri="{FF2B5EF4-FFF2-40B4-BE49-F238E27FC236}">
                <a16:creationId xmlns:a16="http://schemas.microsoft.com/office/drawing/2014/main" id="{9B2A7A53-0BEA-4EE7-A0FC-7C813EFC136F}"/>
              </a:ext>
            </a:extLst>
          </p:cNvPr>
          <p:cNvSpPr>
            <a:spLocks noGrp="1"/>
          </p:cNvSpPr>
          <p:nvPr/>
        </p:nvSpPr>
        <p:spPr>
          <a:xfrm>
            <a:off x="5242560" y="2761107"/>
            <a:ext cx="90488" cy="0"/>
          </a:xfrm>
          <a:prstGeom prst="line">
            <a:avLst/>
          </a:prstGeom>
          <a:noFill/>
          <a:ln w="12700">
            <a:solidFill>
              <a:srgbClr val="666666"/>
            </a:solidFill>
          </a:ln>
        </p:spPr>
        <p:txBody>
          <a:bodyPr/>
          <a:lstStyle/>
          <a:p>
            <a:endParaRPr lang="zh-CN" altLang="en-US"/>
          </a:p>
        </p:txBody>
      </p:sp>
      <p:sp>
        <p:nvSpPr>
          <p:cNvPr id="240" name="Profile B fold duo phone 3 - Fold navigation 1">
            <a:extLst>
              <a:ext uri="{FF2B5EF4-FFF2-40B4-BE49-F238E27FC236}">
                <a16:creationId xmlns:a16="http://schemas.microsoft.com/office/drawing/2014/main" id="{3F4022A8-4CC8-42CC-AE42-793364E9E8B9}"/>
              </a:ext>
            </a:extLst>
          </p:cNvPr>
          <p:cNvSpPr>
            <a:spLocks noGrp="1"/>
          </p:cNvSpPr>
          <p:nvPr/>
        </p:nvSpPr>
        <p:spPr>
          <a:xfrm>
            <a:off x="5247323" y="3496437"/>
            <a:ext cx="80963" cy="0"/>
          </a:xfrm>
          <a:prstGeom prst="line">
            <a:avLst/>
          </a:prstGeom>
          <a:noFill/>
          <a:ln w="12700">
            <a:solidFill>
              <a:srgbClr val="666666"/>
            </a:solidFill>
          </a:ln>
        </p:spPr>
        <p:txBody>
          <a:bodyPr/>
          <a:lstStyle/>
          <a:p>
            <a:endParaRPr lang="zh-CN" altLang="en-US"/>
          </a:p>
        </p:txBody>
      </p:sp>
      <p:sp>
        <p:nvSpPr>
          <p:cNvPr id="241" name="Profile B fold duo phone 3 - Fold screen 2">
            <a:extLst>
              <a:ext uri="{FF2B5EF4-FFF2-40B4-BE49-F238E27FC236}">
                <a16:creationId xmlns:a16="http://schemas.microsoft.com/office/drawing/2014/main" id="{5AB154C0-822F-43F3-B686-21AB098E4B3B}"/>
              </a:ext>
            </a:extLst>
          </p:cNvPr>
          <p:cNvSpPr>
            <a:spLocks noGrp="1"/>
          </p:cNvSpPr>
          <p:nvPr/>
        </p:nvSpPr>
        <p:spPr>
          <a:xfrm>
            <a:off x="5507355" y="2823972"/>
            <a:ext cx="218123" cy="594360"/>
          </a:xfrm>
          <a:prstGeom prst="rect">
            <a:avLst/>
          </a:prstGeom>
          <a:solidFill>
            <a:srgbClr val="E4EFF8"/>
          </a:solidFill>
          <a:ln w="0">
            <a:noFill/>
          </a:ln>
        </p:spPr>
        <p:txBody>
          <a:bodyPr/>
          <a:lstStyle/>
          <a:p>
            <a:endParaRPr lang="zh-CN" altLang="en-US"/>
          </a:p>
        </p:txBody>
      </p:sp>
      <p:sp>
        <p:nvSpPr>
          <p:cNvPr id="242" name="Profile B fold duo phone 3 - Fold speaker 2">
            <a:extLst>
              <a:ext uri="{FF2B5EF4-FFF2-40B4-BE49-F238E27FC236}">
                <a16:creationId xmlns:a16="http://schemas.microsoft.com/office/drawing/2014/main" id="{3BC0A2C8-8F6D-4BE5-9C87-9DE52484E6F3}"/>
              </a:ext>
            </a:extLst>
          </p:cNvPr>
          <p:cNvSpPr>
            <a:spLocks noGrp="1"/>
          </p:cNvSpPr>
          <p:nvPr/>
        </p:nvSpPr>
        <p:spPr>
          <a:xfrm>
            <a:off x="5571173" y="2761107"/>
            <a:ext cx="90488" cy="0"/>
          </a:xfrm>
          <a:prstGeom prst="line">
            <a:avLst/>
          </a:prstGeom>
          <a:noFill/>
          <a:ln w="12700">
            <a:solidFill>
              <a:srgbClr val="666666"/>
            </a:solidFill>
          </a:ln>
        </p:spPr>
        <p:txBody>
          <a:bodyPr/>
          <a:lstStyle/>
          <a:p>
            <a:endParaRPr lang="zh-CN" altLang="en-US"/>
          </a:p>
        </p:txBody>
      </p:sp>
      <p:sp>
        <p:nvSpPr>
          <p:cNvPr id="243" name="Profile B fold duo phone 3 - Fold navigation 2">
            <a:extLst>
              <a:ext uri="{FF2B5EF4-FFF2-40B4-BE49-F238E27FC236}">
                <a16:creationId xmlns:a16="http://schemas.microsoft.com/office/drawing/2014/main" id="{417020EF-4484-46E2-8CFF-F8BB5A14D814}"/>
              </a:ext>
            </a:extLst>
          </p:cNvPr>
          <p:cNvSpPr>
            <a:spLocks noGrp="1"/>
          </p:cNvSpPr>
          <p:nvPr/>
        </p:nvSpPr>
        <p:spPr>
          <a:xfrm>
            <a:off x="5575935" y="3496437"/>
            <a:ext cx="80963" cy="0"/>
          </a:xfrm>
          <a:prstGeom prst="line">
            <a:avLst/>
          </a:prstGeom>
          <a:noFill/>
          <a:ln w="12700">
            <a:solidFill>
              <a:srgbClr val="666666"/>
            </a:solidFill>
          </a:ln>
        </p:spPr>
        <p:txBody>
          <a:bodyPr/>
          <a:lstStyle/>
          <a:p>
            <a:endParaRPr lang="zh-CN" altLang="en-US"/>
          </a:p>
        </p:txBody>
      </p:sp>
      <p:sp>
        <p:nvSpPr>
          <p:cNvPr id="244" name="Profile B fold duo phone 3 - Fold left app card">
            <a:extLst>
              <a:ext uri="{FF2B5EF4-FFF2-40B4-BE49-F238E27FC236}">
                <a16:creationId xmlns:a16="http://schemas.microsoft.com/office/drawing/2014/main" id="{78B974F5-07CD-4226-BF36-C413ECC1E5F5}"/>
              </a:ext>
            </a:extLst>
          </p:cNvPr>
          <p:cNvSpPr>
            <a:spLocks noGrp="1"/>
          </p:cNvSpPr>
          <p:nvPr/>
        </p:nvSpPr>
        <p:spPr>
          <a:xfrm>
            <a:off x="5212080" y="2907792"/>
            <a:ext cx="151448" cy="155258"/>
          </a:xfrm>
          <a:prstGeom prst="rect">
            <a:avLst/>
          </a:prstGeom>
          <a:solidFill>
            <a:srgbClr val="32699A"/>
          </a:solidFill>
          <a:ln w="0">
            <a:noFill/>
          </a:ln>
        </p:spPr>
        <p:txBody>
          <a:bodyPr/>
          <a:lstStyle/>
          <a:p>
            <a:endParaRPr lang="zh-CN" altLang="en-US"/>
          </a:p>
        </p:txBody>
      </p:sp>
      <p:sp>
        <p:nvSpPr>
          <p:cNvPr id="245" name="Profile B fold duo phone 3 - Fold left text 1">
            <a:extLst>
              <a:ext uri="{FF2B5EF4-FFF2-40B4-BE49-F238E27FC236}">
                <a16:creationId xmlns:a16="http://schemas.microsoft.com/office/drawing/2014/main" id="{A4941559-AB13-4DF4-AB92-4E0554309353}"/>
              </a:ext>
            </a:extLst>
          </p:cNvPr>
          <p:cNvSpPr>
            <a:spLocks noGrp="1"/>
          </p:cNvSpPr>
          <p:nvPr/>
        </p:nvSpPr>
        <p:spPr>
          <a:xfrm>
            <a:off x="5212080" y="3128772"/>
            <a:ext cx="142875" cy="43815"/>
          </a:xfrm>
          <a:prstGeom prst="rect">
            <a:avLst/>
          </a:prstGeom>
          <a:solidFill>
            <a:srgbClr val="FFFFFF"/>
          </a:solidFill>
          <a:ln w="0">
            <a:noFill/>
          </a:ln>
        </p:spPr>
        <p:txBody>
          <a:bodyPr/>
          <a:lstStyle/>
          <a:p>
            <a:endParaRPr lang="zh-CN" altLang="en-US"/>
          </a:p>
        </p:txBody>
      </p:sp>
      <p:sp>
        <p:nvSpPr>
          <p:cNvPr id="246" name="Profile B fold duo phone 3 - Fold left text 2">
            <a:extLst>
              <a:ext uri="{FF2B5EF4-FFF2-40B4-BE49-F238E27FC236}">
                <a16:creationId xmlns:a16="http://schemas.microsoft.com/office/drawing/2014/main" id="{102424E7-7CF9-4319-8FD1-21BDEAF4E5BC}"/>
              </a:ext>
            </a:extLst>
          </p:cNvPr>
          <p:cNvSpPr>
            <a:spLocks noGrp="1"/>
          </p:cNvSpPr>
          <p:nvPr/>
        </p:nvSpPr>
        <p:spPr>
          <a:xfrm>
            <a:off x="5212080" y="3221165"/>
            <a:ext cx="142875" cy="43815"/>
          </a:xfrm>
          <a:prstGeom prst="rect">
            <a:avLst/>
          </a:prstGeom>
          <a:solidFill>
            <a:srgbClr val="FFFFFF"/>
          </a:solidFill>
          <a:ln w="0">
            <a:noFill/>
          </a:ln>
        </p:spPr>
        <p:txBody>
          <a:bodyPr/>
          <a:lstStyle/>
          <a:p>
            <a:endParaRPr lang="zh-CN" altLang="en-US"/>
          </a:p>
        </p:txBody>
      </p:sp>
      <p:sp>
        <p:nvSpPr>
          <p:cNvPr id="247" name="Profile B fold duo phone 3 - Fold left text 3">
            <a:extLst>
              <a:ext uri="{FF2B5EF4-FFF2-40B4-BE49-F238E27FC236}">
                <a16:creationId xmlns:a16="http://schemas.microsoft.com/office/drawing/2014/main" id="{60D3A632-0481-4BD2-942E-FC730D75E400}"/>
              </a:ext>
            </a:extLst>
          </p:cNvPr>
          <p:cNvSpPr>
            <a:spLocks noGrp="1"/>
          </p:cNvSpPr>
          <p:nvPr/>
        </p:nvSpPr>
        <p:spPr>
          <a:xfrm>
            <a:off x="5212080" y="3313557"/>
            <a:ext cx="142875" cy="43815"/>
          </a:xfrm>
          <a:prstGeom prst="rect">
            <a:avLst/>
          </a:prstGeom>
          <a:solidFill>
            <a:srgbClr val="FFFFFF"/>
          </a:solidFill>
          <a:ln w="0">
            <a:noFill/>
          </a:ln>
        </p:spPr>
        <p:txBody>
          <a:bodyPr/>
          <a:lstStyle/>
          <a:p>
            <a:endParaRPr lang="zh-CN" altLang="en-US"/>
          </a:p>
        </p:txBody>
      </p:sp>
      <p:sp>
        <p:nvSpPr>
          <p:cNvPr id="248" name="Profile B fold duo phone 3 - Fold right app 1">
            <a:extLst>
              <a:ext uri="{FF2B5EF4-FFF2-40B4-BE49-F238E27FC236}">
                <a16:creationId xmlns:a16="http://schemas.microsoft.com/office/drawing/2014/main" id="{7EF8A5E8-5306-469E-8E50-CBE92E0F320B}"/>
              </a:ext>
            </a:extLst>
          </p:cNvPr>
          <p:cNvSpPr>
            <a:spLocks noGrp="1"/>
          </p:cNvSpPr>
          <p:nvPr/>
        </p:nvSpPr>
        <p:spPr>
          <a:xfrm>
            <a:off x="5538788" y="2923032"/>
            <a:ext cx="61913" cy="141923"/>
          </a:xfrm>
          <a:prstGeom prst="rect">
            <a:avLst/>
          </a:prstGeom>
          <a:solidFill>
            <a:srgbClr val="32699A"/>
          </a:solidFill>
          <a:ln w="0">
            <a:noFill/>
          </a:ln>
        </p:spPr>
        <p:txBody>
          <a:bodyPr/>
          <a:lstStyle/>
          <a:p>
            <a:endParaRPr lang="zh-CN" altLang="en-US"/>
          </a:p>
        </p:txBody>
      </p:sp>
      <p:sp>
        <p:nvSpPr>
          <p:cNvPr id="249" name="Profile B fold duo phone 3 - Fold right app 2">
            <a:extLst>
              <a:ext uri="{FF2B5EF4-FFF2-40B4-BE49-F238E27FC236}">
                <a16:creationId xmlns:a16="http://schemas.microsoft.com/office/drawing/2014/main" id="{4F6F1347-7DE1-4BA6-A4B4-A0E92C51F90C}"/>
              </a:ext>
            </a:extLst>
          </p:cNvPr>
          <p:cNvSpPr>
            <a:spLocks noGrp="1"/>
          </p:cNvSpPr>
          <p:nvPr/>
        </p:nvSpPr>
        <p:spPr>
          <a:xfrm>
            <a:off x="5625465" y="2923032"/>
            <a:ext cx="61913" cy="141923"/>
          </a:xfrm>
          <a:prstGeom prst="rect">
            <a:avLst/>
          </a:prstGeom>
          <a:solidFill>
            <a:srgbClr val="32699A"/>
          </a:solidFill>
          <a:ln w="0">
            <a:noFill/>
          </a:ln>
        </p:spPr>
        <p:txBody>
          <a:bodyPr/>
          <a:lstStyle/>
          <a:p>
            <a:endParaRPr lang="zh-CN" altLang="en-US"/>
          </a:p>
        </p:txBody>
      </p:sp>
      <p:sp>
        <p:nvSpPr>
          <p:cNvPr id="250" name="Profile B fold duo phone 3 - Fold right app 3">
            <a:extLst>
              <a:ext uri="{FF2B5EF4-FFF2-40B4-BE49-F238E27FC236}">
                <a16:creationId xmlns:a16="http://schemas.microsoft.com/office/drawing/2014/main" id="{8F477343-325F-4B77-9D80-1AA988BED2F2}"/>
              </a:ext>
            </a:extLst>
          </p:cNvPr>
          <p:cNvSpPr>
            <a:spLocks noGrp="1"/>
          </p:cNvSpPr>
          <p:nvPr/>
        </p:nvSpPr>
        <p:spPr>
          <a:xfrm>
            <a:off x="5538788" y="3126867"/>
            <a:ext cx="61913" cy="141923"/>
          </a:xfrm>
          <a:prstGeom prst="rect">
            <a:avLst/>
          </a:prstGeom>
          <a:solidFill>
            <a:srgbClr val="32699A"/>
          </a:solidFill>
          <a:ln w="0">
            <a:noFill/>
          </a:ln>
        </p:spPr>
        <p:txBody>
          <a:bodyPr/>
          <a:lstStyle/>
          <a:p>
            <a:endParaRPr lang="zh-CN" altLang="en-US"/>
          </a:p>
        </p:txBody>
      </p:sp>
      <p:sp>
        <p:nvSpPr>
          <p:cNvPr id="251" name="Profile B fold duo phone 3 - Fold right app 4">
            <a:extLst>
              <a:ext uri="{FF2B5EF4-FFF2-40B4-BE49-F238E27FC236}">
                <a16:creationId xmlns:a16="http://schemas.microsoft.com/office/drawing/2014/main" id="{3241B8CD-6D35-49C4-A7CA-D6D0EEEA7B45}"/>
              </a:ext>
            </a:extLst>
          </p:cNvPr>
          <p:cNvSpPr>
            <a:spLocks noGrp="1"/>
          </p:cNvSpPr>
          <p:nvPr/>
        </p:nvSpPr>
        <p:spPr>
          <a:xfrm>
            <a:off x="5625465" y="3126867"/>
            <a:ext cx="61913" cy="141923"/>
          </a:xfrm>
          <a:prstGeom prst="rect">
            <a:avLst/>
          </a:prstGeom>
          <a:solidFill>
            <a:srgbClr val="32699A"/>
          </a:solidFill>
          <a:ln w="0">
            <a:noFill/>
          </a:ln>
        </p:spPr>
        <p:txBody>
          <a:bodyPr/>
          <a:lstStyle/>
          <a:p>
            <a:endParaRPr lang="zh-CN" altLang="en-US"/>
          </a:p>
        </p:txBody>
      </p:sp>
      <p:sp>
        <p:nvSpPr>
          <p:cNvPr id="59" name="Text 58">
            <a:extLst>
              <a:ext uri="{FF2B5EF4-FFF2-40B4-BE49-F238E27FC236}">
                <a16:creationId xmlns:a16="http://schemas.microsoft.com/office/drawing/2014/main" id="{334E3E36-B3AD-4633-AB5C-629937E5202E}"/>
              </a:ext>
            </a:extLst>
          </p:cNvPr>
          <p:cNvSpPr>
            <a:spLocks noGrp="1"/>
          </p:cNvSpPr>
          <p:nvPr/>
        </p:nvSpPr>
        <p:spPr>
          <a:xfrm>
            <a:off x="3529584" y="39624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666666"/>
                </a:solidFill>
                <a:latin typeface="Calibri"/>
                <a:ea typeface="Calibri"/>
                <a:cs typeface="Calibri"/>
              </a:rPr>
              <a:t>Fold / duo</a:t>
            </a:r>
          </a:p>
        </p:txBody>
      </p:sp>
      <p:sp>
        <p:nvSpPr>
          <p:cNvPr id="60" name="Text 59">
            <a:extLst>
              <a:ext uri="{FF2B5EF4-FFF2-40B4-BE49-F238E27FC236}">
                <a16:creationId xmlns:a16="http://schemas.microsoft.com/office/drawing/2014/main" id="{59C3BFE9-F85D-4684-BB87-886FA3F4CD12}"/>
              </a:ext>
            </a:extLst>
          </p:cNvPr>
          <p:cNvSpPr>
            <a:spLocks noGrp="1"/>
          </p:cNvSpPr>
          <p:nvPr/>
        </p:nvSpPr>
        <p:spPr>
          <a:xfrm>
            <a:off x="6391656" y="18542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Profile C</a:t>
            </a:r>
          </a:p>
        </p:txBody>
      </p:sp>
      <p:sp>
        <p:nvSpPr>
          <p:cNvPr id="61" name="Rectangle 60">
            <a:extLst>
              <a:ext uri="{FF2B5EF4-FFF2-40B4-BE49-F238E27FC236}">
                <a16:creationId xmlns:a16="http://schemas.microsoft.com/office/drawing/2014/main" id="{DEF8A771-895D-44F3-B246-CB1F3AB70A03}"/>
              </a:ext>
            </a:extLst>
          </p:cNvPr>
          <p:cNvSpPr>
            <a:spLocks noGrp="1"/>
          </p:cNvSpPr>
          <p:nvPr/>
        </p:nvSpPr>
        <p:spPr>
          <a:xfrm>
            <a:off x="6391656" y="2404872"/>
            <a:ext cx="2359152" cy="146304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3" name="Profile C landscape phone 1 - Rounded Rectangle 61">
            <a:extLst>
              <a:ext uri="{FF2B5EF4-FFF2-40B4-BE49-F238E27FC236}">
                <a16:creationId xmlns:a16="http://schemas.microsoft.com/office/drawing/2014/main" id="{50929B96-CB28-436C-B647-9940AF4C5CB5}"/>
              </a:ext>
            </a:extLst>
          </p:cNvPr>
          <p:cNvSpPr>
            <a:spLocks noGrp="1"/>
          </p:cNvSpPr>
          <p:nvPr/>
        </p:nvSpPr>
        <p:spPr>
          <a:xfrm>
            <a:off x="6756844" y="2617279"/>
            <a:ext cx="695325" cy="4095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4" name="Profile C landscape phone 1 - Rectangle 62">
            <a:extLst>
              <a:ext uri="{FF2B5EF4-FFF2-40B4-BE49-F238E27FC236}">
                <a16:creationId xmlns:a16="http://schemas.microsoft.com/office/drawing/2014/main" id="{CCBA26F8-89FE-40FF-89D6-17456FEF6297}"/>
              </a:ext>
            </a:extLst>
          </p:cNvPr>
          <p:cNvSpPr>
            <a:spLocks noGrp="1"/>
          </p:cNvSpPr>
          <p:nvPr/>
        </p:nvSpPr>
        <p:spPr>
          <a:xfrm>
            <a:off x="6857982" y="2670372"/>
            <a:ext cx="474085" cy="303389"/>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5" name="Profile C landscape phone 1 - Connector 63">
            <a:extLst>
              <a:ext uri="{FF2B5EF4-FFF2-40B4-BE49-F238E27FC236}">
                <a16:creationId xmlns:a16="http://schemas.microsoft.com/office/drawing/2014/main" id="{69CA80C0-9F61-4613-B341-F3F9567F051D}"/>
              </a:ext>
            </a:extLst>
          </p:cNvPr>
          <p:cNvSpPr>
            <a:spLocks noGrp="1"/>
          </p:cNvSpPr>
          <p:nvPr/>
        </p:nvSpPr>
        <p:spPr>
          <a:xfrm>
            <a:off x="6807413" y="2764727"/>
            <a:ext cx="0" cy="114681"/>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56" name="Profile C landscape phone 1 - Rectangle 64">
            <a:extLst>
              <a:ext uri="{FF2B5EF4-FFF2-40B4-BE49-F238E27FC236}">
                <a16:creationId xmlns:a16="http://schemas.microsoft.com/office/drawing/2014/main" id="{414919B2-B127-48FA-AAC8-4B66D183A9A7}"/>
              </a:ext>
            </a:extLst>
          </p:cNvPr>
          <p:cNvSpPr>
            <a:spLocks noGrp="1"/>
          </p:cNvSpPr>
          <p:nvPr/>
        </p:nvSpPr>
        <p:spPr>
          <a:xfrm>
            <a:off x="6927515" y="2723465"/>
            <a:ext cx="121365" cy="197203"/>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7" name="Profile C landscape phone 1 - Rectangle 65">
            <a:extLst>
              <a:ext uri="{FF2B5EF4-FFF2-40B4-BE49-F238E27FC236}">
                <a16:creationId xmlns:a16="http://schemas.microsoft.com/office/drawing/2014/main" id="{D6C7C99E-F72F-4D7A-8841-5F980D9D2725}"/>
              </a:ext>
            </a:extLst>
          </p:cNvPr>
          <p:cNvSpPr>
            <a:spLocks noGrp="1"/>
          </p:cNvSpPr>
          <p:nvPr/>
        </p:nvSpPr>
        <p:spPr>
          <a:xfrm>
            <a:off x="7099449" y="273863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8" name="Profile C landscape phone 1 - Rectangle 66">
            <a:extLst>
              <a:ext uri="{FF2B5EF4-FFF2-40B4-BE49-F238E27FC236}">
                <a16:creationId xmlns:a16="http://schemas.microsoft.com/office/drawing/2014/main" id="{E0F7F58A-065F-48FB-8DE8-744814B1B98F}"/>
              </a:ext>
            </a:extLst>
          </p:cNvPr>
          <p:cNvSpPr>
            <a:spLocks noGrp="1"/>
          </p:cNvSpPr>
          <p:nvPr/>
        </p:nvSpPr>
        <p:spPr>
          <a:xfrm>
            <a:off x="7175303" y="273863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59" name="Profile C landscape phone 1 - Rectangle 67">
            <a:extLst>
              <a:ext uri="{FF2B5EF4-FFF2-40B4-BE49-F238E27FC236}">
                <a16:creationId xmlns:a16="http://schemas.microsoft.com/office/drawing/2014/main" id="{C087EE2B-213F-4620-8A8D-B34F3576CABF}"/>
              </a:ext>
            </a:extLst>
          </p:cNvPr>
          <p:cNvSpPr>
            <a:spLocks noGrp="1"/>
          </p:cNvSpPr>
          <p:nvPr/>
        </p:nvSpPr>
        <p:spPr>
          <a:xfrm>
            <a:off x="7251156" y="273863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0" name="Profile C landscape phone 1 - Connector 68">
            <a:extLst>
              <a:ext uri="{FF2B5EF4-FFF2-40B4-BE49-F238E27FC236}">
                <a16:creationId xmlns:a16="http://schemas.microsoft.com/office/drawing/2014/main" id="{74F87558-5F7B-492B-8905-29CBD9EAB7CA}"/>
              </a:ext>
            </a:extLst>
          </p:cNvPr>
          <p:cNvSpPr>
            <a:spLocks noGrp="1"/>
          </p:cNvSpPr>
          <p:nvPr/>
        </p:nvSpPr>
        <p:spPr>
          <a:xfrm>
            <a:off x="7388958" y="2772918"/>
            <a:ext cx="0" cy="98299"/>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62" name="Profile C landscape phone 2 - Rounded Rectangle 69">
            <a:extLst>
              <a:ext uri="{FF2B5EF4-FFF2-40B4-BE49-F238E27FC236}">
                <a16:creationId xmlns:a16="http://schemas.microsoft.com/office/drawing/2014/main" id="{D5E47890-AF43-493E-BC34-91D17E44B57F}"/>
              </a:ext>
            </a:extLst>
          </p:cNvPr>
          <p:cNvSpPr>
            <a:spLocks noGrp="1"/>
          </p:cNvSpPr>
          <p:nvPr/>
        </p:nvSpPr>
        <p:spPr>
          <a:xfrm>
            <a:off x="7690294" y="2617279"/>
            <a:ext cx="695325" cy="4095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3" name="Profile C landscape phone 2 - Rectangle 70">
            <a:extLst>
              <a:ext uri="{FF2B5EF4-FFF2-40B4-BE49-F238E27FC236}">
                <a16:creationId xmlns:a16="http://schemas.microsoft.com/office/drawing/2014/main" id="{93CE6F73-1BDC-4661-ADF3-EC9020C9033D}"/>
              </a:ext>
            </a:extLst>
          </p:cNvPr>
          <p:cNvSpPr>
            <a:spLocks noGrp="1"/>
          </p:cNvSpPr>
          <p:nvPr/>
        </p:nvSpPr>
        <p:spPr>
          <a:xfrm>
            <a:off x="7791432" y="2670372"/>
            <a:ext cx="474085" cy="303389"/>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4" name="Profile C landscape phone 2 - Connector 71">
            <a:extLst>
              <a:ext uri="{FF2B5EF4-FFF2-40B4-BE49-F238E27FC236}">
                <a16:creationId xmlns:a16="http://schemas.microsoft.com/office/drawing/2014/main" id="{1EA97CA0-522F-4A6B-B986-08401FADE212}"/>
              </a:ext>
            </a:extLst>
          </p:cNvPr>
          <p:cNvSpPr>
            <a:spLocks noGrp="1"/>
          </p:cNvSpPr>
          <p:nvPr/>
        </p:nvSpPr>
        <p:spPr>
          <a:xfrm>
            <a:off x="7740863" y="2764727"/>
            <a:ext cx="0" cy="114681"/>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65" name="Profile C landscape phone 2 - Rectangle 72">
            <a:extLst>
              <a:ext uri="{FF2B5EF4-FFF2-40B4-BE49-F238E27FC236}">
                <a16:creationId xmlns:a16="http://schemas.microsoft.com/office/drawing/2014/main" id="{EA3E3A77-1195-406B-83AE-3E1E5B4783BB}"/>
              </a:ext>
            </a:extLst>
          </p:cNvPr>
          <p:cNvSpPr>
            <a:spLocks noGrp="1"/>
          </p:cNvSpPr>
          <p:nvPr/>
        </p:nvSpPr>
        <p:spPr>
          <a:xfrm>
            <a:off x="7873607" y="2852405"/>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6" name="Profile C landscape phone 2 - Rectangle 73">
            <a:extLst>
              <a:ext uri="{FF2B5EF4-FFF2-40B4-BE49-F238E27FC236}">
                <a16:creationId xmlns:a16="http://schemas.microsoft.com/office/drawing/2014/main" id="{0F327C6F-91F7-4372-9552-2487FDDC63C4}"/>
              </a:ext>
            </a:extLst>
          </p:cNvPr>
          <p:cNvSpPr>
            <a:spLocks noGrp="1"/>
          </p:cNvSpPr>
          <p:nvPr/>
        </p:nvSpPr>
        <p:spPr>
          <a:xfrm>
            <a:off x="7873607" y="2731050"/>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7" name="Profile C landscape phone 2 - Rectangle 74">
            <a:extLst>
              <a:ext uri="{FF2B5EF4-FFF2-40B4-BE49-F238E27FC236}">
                <a16:creationId xmlns:a16="http://schemas.microsoft.com/office/drawing/2014/main" id="{BC92369C-F18D-4653-81FF-8E3EDD82A3D3}"/>
              </a:ext>
            </a:extLst>
          </p:cNvPr>
          <p:cNvSpPr>
            <a:spLocks noGrp="1"/>
          </p:cNvSpPr>
          <p:nvPr/>
        </p:nvSpPr>
        <p:spPr>
          <a:xfrm>
            <a:off x="8037956" y="2852405"/>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8" name="Profile C landscape phone 2 - Rectangle 75">
            <a:extLst>
              <a:ext uri="{FF2B5EF4-FFF2-40B4-BE49-F238E27FC236}">
                <a16:creationId xmlns:a16="http://schemas.microsoft.com/office/drawing/2014/main" id="{082A44F4-4613-4F3D-BB53-951B50A7797F}"/>
              </a:ext>
            </a:extLst>
          </p:cNvPr>
          <p:cNvSpPr>
            <a:spLocks noGrp="1"/>
          </p:cNvSpPr>
          <p:nvPr/>
        </p:nvSpPr>
        <p:spPr>
          <a:xfrm>
            <a:off x="8037956" y="2731050"/>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69" name="Profile C landscape phone 2 - Connector 76">
            <a:extLst>
              <a:ext uri="{FF2B5EF4-FFF2-40B4-BE49-F238E27FC236}">
                <a16:creationId xmlns:a16="http://schemas.microsoft.com/office/drawing/2014/main" id="{768ACE39-2817-4CAB-A9A3-12BE36E3448E}"/>
              </a:ext>
            </a:extLst>
          </p:cNvPr>
          <p:cNvSpPr>
            <a:spLocks noGrp="1"/>
          </p:cNvSpPr>
          <p:nvPr/>
        </p:nvSpPr>
        <p:spPr>
          <a:xfrm>
            <a:off x="8322408" y="2772918"/>
            <a:ext cx="0" cy="98299"/>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71" name="Profile C landscape phone 3 - Rounded Rectangle 69">
            <a:extLst>
              <a:ext uri="{FF2B5EF4-FFF2-40B4-BE49-F238E27FC236}">
                <a16:creationId xmlns:a16="http://schemas.microsoft.com/office/drawing/2014/main" id="{B0938D15-DDC3-4405-853F-4A6E38400585}"/>
              </a:ext>
            </a:extLst>
          </p:cNvPr>
          <p:cNvSpPr>
            <a:spLocks noGrp="1"/>
          </p:cNvSpPr>
          <p:nvPr/>
        </p:nvSpPr>
        <p:spPr>
          <a:xfrm>
            <a:off x="6756844" y="3245929"/>
            <a:ext cx="695325" cy="4095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2" name="Profile C landscape phone 3 - Rectangle 70">
            <a:extLst>
              <a:ext uri="{FF2B5EF4-FFF2-40B4-BE49-F238E27FC236}">
                <a16:creationId xmlns:a16="http://schemas.microsoft.com/office/drawing/2014/main" id="{296432AE-D661-4F53-B15D-C78451B74488}"/>
              </a:ext>
            </a:extLst>
          </p:cNvPr>
          <p:cNvSpPr>
            <a:spLocks noGrp="1"/>
          </p:cNvSpPr>
          <p:nvPr/>
        </p:nvSpPr>
        <p:spPr>
          <a:xfrm>
            <a:off x="6857982" y="3299022"/>
            <a:ext cx="474085" cy="303389"/>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3" name="Profile C landscape phone 3 - Connector 71">
            <a:extLst>
              <a:ext uri="{FF2B5EF4-FFF2-40B4-BE49-F238E27FC236}">
                <a16:creationId xmlns:a16="http://schemas.microsoft.com/office/drawing/2014/main" id="{BE1D0E8B-0E4F-40C3-9195-C4391D0865E2}"/>
              </a:ext>
            </a:extLst>
          </p:cNvPr>
          <p:cNvSpPr>
            <a:spLocks noGrp="1"/>
          </p:cNvSpPr>
          <p:nvPr/>
        </p:nvSpPr>
        <p:spPr>
          <a:xfrm>
            <a:off x="6807413" y="3393377"/>
            <a:ext cx="0" cy="114681"/>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74" name="Profile C landscape phone 3 - Rectangle 72">
            <a:extLst>
              <a:ext uri="{FF2B5EF4-FFF2-40B4-BE49-F238E27FC236}">
                <a16:creationId xmlns:a16="http://schemas.microsoft.com/office/drawing/2014/main" id="{6A00A4B1-83F4-407C-BA7A-13390BC37B8B}"/>
              </a:ext>
            </a:extLst>
          </p:cNvPr>
          <p:cNvSpPr>
            <a:spLocks noGrp="1"/>
          </p:cNvSpPr>
          <p:nvPr/>
        </p:nvSpPr>
        <p:spPr>
          <a:xfrm>
            <a:off x="6940157" y="3481055"/>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5" name="Profile C landscape phone 3 - Rectangle 73">
            <a:extLst>
              <a:ext uri="{FF2B5EF4-FFF2-40B4-BE49-F238E27FC236}">
                <a16:creationId xmlns:a16="http://schemas.microsoft.com/office/drawing/2014/main" id="{0AA0FE9C-F4F2-457C-9810-883EF61ED11B}"/>
              </a:ext>
            </a:extLst>
          </p:cNvPr>
          <p:cNvSpPr>
            <a:spLocks noGrp="1"/>
          </p:cNvSpPr>
          <p:nvPr/>
        </p:nvSpPr>
        <p:spPr>
          <a:xfrm>
            <a:off x="6940157" y="3359700"/>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6" name="Profile C landscape phone 3 - Rectangle 74">
            <a:extLst>
              <a:ext uri="{FF2B5EF4-FFF2-40B4-BE49-F238E27FC236}">
                <a16:creationId xmlns:a16="http://schemas.microsoft.com/office/drawing/2014/main" id="{F710EB44-4972-4970-9B24-78FFA954B0A5}"/>
              </a:ext>
            </a:extLst>
          </p:cNvPr>
          <p:cNvSpPr>
            <a:spLocks noGrp="1"/>
          </p:cNvSpPr>
          <p:nvPr/>
        </p:nvSpPr>
        <p:spPr>
          <a:xfrm>
            <a:off x="7104506" y="3481055"/>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7" name="Profile C landscape phone 3 - Rectangle 75">
            <a:extLst>
              <a:ext uri="{FF2B5EF4-FFF2-40B4-BE49-F238E27FC236}">
                <a16:creationId xmlns:a16="http://schemas.microsoft.com/office/drawing/2014/main" id="{901DC709-C915-4F31-A2C4-0251D82299F3}"/>
              </a:ext>
            </a:extLst>
          </p:cNvPr>
          <p:cNvSpPr>
            <a:spLocks noGrp="1"/>
          </p:cNvSpPr>
          <p:nvPr/>
        </p:nvSpPr>
        <p:spPr>
          <a:xfrm>
            <a:off x="7104506" y="3359700"/>
            <a:ext cx="113780" cy="75847"/>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8" name="Profile C landscape phone 3 - Connector 76">
            <a:extLst>
              <a:ext uri="{FF2B5EF4-FFF2-40B4-BE49-F238E27FC236}">
                <a16:creationId xmlns:a16="http://schemas.microsoft.com/office/drawing/2014/main" id="{0F5A8727-32EF-4DDF-9870-75E421817F2C}"/>
              </a:ext>
            </a:extLst>
          </p:cNvPr>
          <p:cNvSpPr>
            <a:spLocks noGrp="1"/>
          </p:cNvSpPr>
          <p:nvPr/>
        </p:nvSpPr>
        <p:spPr>
          <a:xfrm>
            <a:off x="7388958" y="3401568"/>
            <a:ext cx="0" cy="98299"/>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80" name="Profile C landscape phone 4 - Rounded Rectangle 61">
            <a:extLst>
              <a:ext uri="{FF2B5EF4-FFF2-40B4-BE49-F238E27FC236}">
                <a16:creationId xmlns:a16="http://schemas.microsoft.com/office/drawing/2014/main" id="{FF57AD62-9EEB-41C0-96E0-B6FE328B0E4C}"/>
              </a:ext>
            </a:extLst>
          </p:cNvPr>
          <p:cNvSpPr>
            <a:spLocks noGrp="1"/>
          </p:cNvSpPr>
          <p:nvPr/>
        </p:nvSpPr>
        <p:spPr>
          <a:xfrm>
            <a:off x="7690294" y="3245929"/>
            <a:ext cx="695325" cy="409575"/>
          </a:xfrm>
          <a:prstGeom prst="roundRect">
            <a:avLst>
              <a:gd name="adj" fmla="val 10000"/>
            </a:avLst>
          </a:prstGeom>
          <a:solidFill>
            <a:srgbClr val="FFFFFF"/>
          </a:solidFill>
          <a:ln w="15875">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1" name="Profile C landscape phone 4 - Rectangle 62">
            <a:extLst>
              <a:ext uri="{FF2B5EF4-FFF2-40B4-BE49-F238E27FC236}">
                <a16:creationId xmlns:a16="http://schemas.microsoft.com/office/drawing/2014/main" id="{36C5E01C-506E-4664-8B4D-1D6C1DD88FA6}"/>
              </a:ext>
            </a:extLst>
          </p:cNvPr>
          <p:cNvSpPr>
            <a:spLocks noGrp="1"/>
          </p:cNvSpPr>
          <p:nvPr/>
        </p:nvSpPr>
        <p:spPr>
          <a:xfrm>
            <a:off x="7791432" y="3299022"/>
            <a:ext cx="474085" cy="303389"/>
          </a:xfrm>
          <a:prstGeom prst="rect">
            <a:avLst/>
          </a:prstGeom>
          <a:solidFill>
            <a:srgbClr val="E4EFF8"/>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2" name="Profile C landscape phone 4 - Connector 63">
            <a:extLst>
              <a:ext uri="{FF2B5EF4-FFF2-40B4-BE49-F238E27FC236}">
                <a16:creationId xmlns:a16="http://schemas.microsoft.com/office/drawing/2014/main" id="{383E02DD-ED68-45BF-B698-BB7953986E29}"/>
              </a:ext>
            </a:extLst>
          </p:cNvPr>
          <p:cNvSpPr>
            <a:spLocks noGrp="1"/>
          </p:cNvSpPr>
          <p:nvPr/>
        </p:nvSpPr>
        <p:spPr>
          <a:xfrm>
            <a:off x="7740863" y="3393377"/>
            <a:ext cx="0" cy="114681"/>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83" name="Profile C landscape phone 4 - Rectangle 64">
            <a:extLst>
              <a:ext uri="{FF2B5EF4-FFF2-40B4-BE49-F238E27FC236}">
                <a16:creationId xmlns:a16="http://schemas.microsoft.com/office/drawing/2014/main" id="{93CBB345-7E22-4759-A2E1-3FD34C3F2CF4}"/>
              </a:ext>
            </a:extLst>
          </p:cNvPr>
          <p:cNvSpPr>
            <a:spLocks noGrp="1"/>
          </p:cNvSpPr>
          <p:nvPr/>
        </p:nvSpPr>
        <p:spPr>
          <a:xfrm>
            <a:off x="7860965" y="3352115"/>
            <a:ext cx="121365" cy="197203"/>
          </a:xfrm>
          <a:prstGeom prst="rect">
            <a:avLst/>
          </a:prstGeom>
          <a:solidFill>
            <a:srgbClr val="32699A"/>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4" name="Profile C landscape phone 4 - Rectangle 65">
            <a:extLst>
              <a:ext uri="{FF2B5EF4-FFF2-40B4-BE49-F238E27FC236}">
                <a16:creationId xmlns:a16="http://schemas.microsoft.com/office/drawing/2014/main" id="{127CB086-50C8-4CD4-B9D0-6BFE1725E208}"/>
              </a:ext>
            </a:extLst>
          </p:cNvPr>
          <p:cNvSpPr>
            <a:spLocks noGrp="1"/>
          </p:cNvSpPr>
          <p:nvPr/>
        </p:nvSpPr>
        <p:spPr>
          <a:xfrm>
            <a:off x="8032899" y="336728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5" name="Profile C landscape phone 4 - Rectangle 66">
            <a:extLst>
              <a:ext uri="{FF2B5EF4-FFF2-40B4-BE49-F238E27FC236}">
                <a16:creationId xmlns:a16="http://schemas.microsoft.com/office/drawing/2014/main" id="{F9B2A5AB-23E0-40B7-B890-8C073E429F39}"/>
              </a:ext>
            </a:extLst>
          </p:cNvPr>
          <p:cNvSpPr>
            <a:spLocks noGrp="1"/>
          </p:cNvSpPr>
          <p:nvPr/>
        </p:nvSpPr>
        <p:spPr>
          <a:xfrm>
            <a:off x="8108753" y="336728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6" name="Profile C landscape phone 4 - Rectangle 67">
            <a:extLst>
              <a:ext uri="{FF2B5EF4-FFF2-40B4-BE49-F238E27FC236}">
                <a16:creationId xmlns:a16="http://schemas.microsoft.com/office/drawing/2014/main" id="{CEDC3599-6A12-4A95-B3B4-3AEEF4809234}"/>
              </a:ext>
            </a:extLst>
          </p:cNvPr>
          <p:cNvSpPr>
            <a:spLocks noGrp="1"/>
          </p:cNvSpPr>
          <p:nvPr/>
        </p:nvSpPr>
        <p:spPr>
          <a:xfrm>
            <a:off x="8184606" y="3367285"/>
            <a:ext cx="34766" cy="182033"/>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87" name="Profile C landscape phone 4 - Connector 68">
            <a:extLst>
              <a:ext uri="{FF2B5EF4-FFF2-40B4-BE49-F238E27FC236}">
                <a16:creationId xmlns:a16="http://schemas.microsoft.com/office/drawing/2014/main" id="{9DA21BCD-2AEA-4739-9FC6-FB6D233D743D}"/>
              </a:ext>
            </a:extLst>
          </p:cNvPr>
          <p:cNvSpPr>
            <a:spLocks noGrp="1"/>
          </p:cNvSpPr>
          <p:nvPr/>
        </p:nvSpPr>
        <p:spPr>
          <a:xfrm>
            <a:off x="8322408" y="3401568"/>
            <a:ext cx="0" cy="98299"/>
          </a:xfrm>
          <a:prstGeom prst="line">
            <a:avLst/>
          </a:prstGeom>
          <a:ln w="12700">
            <a:solidFill>
              <a:srgbClr val="666666"/>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86" name="Text 85">
            <a:extLst>
              <a:ext uri="{FF2B5EF4-FFF2-40B4-BE49-F238E27FC236}">
                <a16:creationId xmlns:a16="http://schemas.microsoft.com/office/drawing/2014/main" id="{C170F9F5-CE7F-4384-8C98-33D2915DFD43}"/>
              </a:ext>
            </a:extLst>
          </p:cNvPr>
          <p:cNvSpPr>
            <a:spLocks noGrp="1"/>
          </p:cNvSpPr>
          <p:nvPr/>
        </p:nvSpPr>
        <p:spPr>
          <a:xfrm>
            <a:off x="6391656" y="3962400"/>
            <a:ext cx="2359152" cy="406400"/>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666666"/>
                </a:solidFill>
                <a:latin typeface="Calibri"/>
                <a:ea typeface="Calibri"/>
                <a:cs typeface="Calibri"/>
              </a:rPr>
              <a:t>Landscape</a:t>
            </a:r>
          </a:p>
        </p:txBody>
      </p:sp>
      <p:sp>
        <p:nvSpPr>
          <p:cNvPr id="87" name="Rectangle 86">
            <a:extLst>
              <a:ext uri="{FF2B5EF4-FFF2-40B4-BE49-F238E27FC236}">
                <a16:creationId xmlns:a16="http://schemas.microsoft.com/office/drawing/2014/main" id="{F0459218-D165-4F1E-85A9-CECC5DC8B013}"/>
              </a:ext>
            </a:extLst>
          </p:cNvPr>
          <p:cNvSpPr>
            <a:spLocks noGrp="1"/>
          </p:cNvSpPr>
          <p:nvPr/>
        </p:nvSpPr>
        <p:spPr>
          <a:xfrm>
            <a:off x="9299448" y="2404872"/>
            <a:ext cx="2221992" cy="1463040"/>
          </a:xfrm>
          <a:prstGeom prst="rect">
            <a:avLst/>
          </a:prstGeom>
          <a:solidFill>
            <a:srgbClr val="FCEBEC"/>
          </a:solidFill>
          <a:ln w="12700">
            <a:solidFill>
              <a:srgbClr val="DE3039"/>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88" name="Text 87">
            <a:extLst>
              <a:ext uri="{FF2B5EF4-FFF2-40B4-BE49-F238E27FC236}">
                <a16:creationId xmlns:a16="http://schemas.microsoft.com/office/drawing/2014/main" id="{6DB82820-B550-4155-A6B0-B7ACCFA3ACAD}"/>
              </a:ext>
            </a:extLst>
          </p:cNvPr>
          <p:cNvSpPr>
            <a:spLocks noGrp="1"/>
          </p:cNvSpPr>
          <p:nvPr/>
        </p:nvSpPr>
        <p:spPr>
          <a:xfrm>
            <a:off x="9372600" y="2557272"/>
            <a:ext cx="2075688" cy="115824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a:solidFill>
                  <a:srgbClr val="DE3039"/>
                </a:solidFill>
                <a:latin typeface="Calibri"/>
                <a:ea typeface="Calibri"/>
                <a:cs typeface="Calibri"/>
              </a:rPr>
              <a:t>Profile D</a:t>
            </a:r>
          </a:p>
          <a:p>
            <a:pPr algn="ctr">
              <a:lnSpc>
                <a:spcPct val="107000"/>
              </a:lnSpc>
              <a:spcBef>
                <a:spcPts val="0"/>
              </a:spcBef>
              <a:spcAft>
                <a:spcPts val="0"/>
              </a:spcAft>
              <a:buNone/>
              <a:defRPr sz="2200"/>
            </a:pPr>
            <a:r>
              <a:rPr sz="2200" b="1" i="0">
                <a:solidFill>
                  <a:srgbClr val="DE3039"/>
                </a:solidFill>
                <a:latin typeface="Calibri"/>
                <a:ea typeface="Calibri"/>
                <a:cs typeface="Calibri"/>
              </a:rPr>
              <a:t>request</a:t>
            </a:r>
          </a:p>
        </p:txBody>
      </p:sp>
      <p:sp>
        <p:nvSpPr>
          <p:cNvPr id="89" name="Text 88">
            <a:extLst>
              <a:ext uri="{FF2B5EF4-FFF2-40B4-BE49-F238E27FC236}">
                <a16:creationId xmlns:a16="http://schemas.microsoft.com/office/drawing/2014/main" id="{1ECCC2E9-0DC4-489A-B274-857FF74BD754}"/>
              </a:ext>
            </a:extLst>
          </p:cNvPr>
          <p:cNvSpPr>
            <a:spLocks noGrp="1"/>
          </p:cNvSpPr>
          <p:nvPr/>
        </p:nvSpPr>
        <p:spPr>
          <a:xfrm>
            <a:off x="9299448" y="3962400"/>
            <a:ext cx="2240280" cy="7239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0" i="0">
                <a:solidFill>
                  <a:srgbClr val="DE3039"/>
                </a:solidFill>
                <a:latin typeface="Calibri"/>
                <a:ea typeface="Calibri"/>
                <a:cs typeface="Calibri"/>
              </a:rPr>
              <a:t>No matching</a:t>
            </a:r>
          </a:p>
          <a:p>
            <a:pPr algn="ctr">
              <a:lnSpc>
                <a:spcPct val="107000"/>
              </a:lnSpc>
              <a:spcBef>
                <a:spcPts val="0"/>
              </a:spcBef>
              <a:spcAft>
                <a:spcPts val="0"/>
              </a:spcAft>
              <a:buNone/>
              <a:defRPr sz="2200"/>
            </a:pPr>
            <a:r>
              <a:rPr sz="2200" b="0" i="0">
                <a:solidFill>
                  <a:srgbClr val="DE3039"/>
                </a:solidFill>
                <a:latin typeface="Calibri"/>
                <a:ea typeface="Calibri"/>
                <a:cs typeface="Calibri"/>
              </a:rPr>
              <a:t>warm instance</a:t>
            </a:r>
          </a:p>
        </p:txBody>
      </p:sp>
      <p:sp>
        <p:nvSpPr>
          <p:cNvPr id="90" name="Text 89">
            <a:extLst>
              <a:ext uri="{FF2B5EF4-FFF2-40B4-BE49-F238E27FC236}">
                <a16:creationId xmlns:a16="http://schemas.microsoft.com/office/drawing/2014/main" id="{94835A30-FF5E-4AC4-B1E9-9C093946FECD}"/>
              </a:ext>
            </a:extLst>
          </p:cNvPr>
          <p:cNvSpPr>
            <a:spLocks noGrp="1"/>
          </p:cNvSpPr>
          <p:nvPr/>
        </p:nvSpPr>
        <p:spPr>
          <a:xfrm>
            <a:off x="685800" y="4800600"/>
            <a:ext cx="2286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91" name="Text 90">
            <a:extLst>
              <a:ext uri="{FF2B5EF4-FFF2-40B4-BE49-F238E27FC236}">
                <a16:creationId xmlns:a16="http://schemas.microsoft.com/office/drawing/2014/main" id="{D173E7E4-54BF-4F99-A062-0D8F5E2A9614}"/>
              </a:ext>
            </a:extLst>
          </p:cNvPr>
          <p:cNvSpPr>
            <a:spLocks noGrp="1"/>
          </p:cNvSpPr>
          <p:nvPr/>
        </p:nvSpPr>
        <p:spPr>
          <a:xfrm>
            <a:off x="932688" y="4800600"/>
            <a:ext cx="10543032"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lang="en-US" sz="2200" b="0" i="0" dirty="0">
                <a:solidFill>
                  <a:srgbClr val="171717"/>
                </a:solidFill>
                <a:latin typeface="Calibri"/>
                <a:ea typeface="Calibri"/>
                <a:cs typeface="Calibri"/>
              </a:rPr>
              <a:t>T</a:t>
            </a:r>
            <a:r>
              <a:rPr sz="2200" b="0" i="0" dirty="0">
                <a:solidFill>
                  <a:srgbClr val="171717"/>
                </a:solidFill>
                <a:latin typeface="Calibri"/>
                <a:ea typeface="Calibri"/>
                <a:cs typeface="Calibri"/>
              </a:rPr>
              <a:t>esting farm</a:t>
            </a:r>
            <a:r>
              <a:rPr lang="en-US" sz="2200" b="0" i="0" dirty="0">
                <a:solidFill>
                  <a:srgbClr val="171717"/>
                </a:solidFill>
                <a:latin typeface="Calibri"/>
                <a:ea typeface="Calibri"/>
                <a:cs typeface="Calibri"/>
              </a:rPr>
              <a:t>s</a:t>
            </a:r>
            <a:r>
              <a:rPr sz="2200" b="0" i="0" dirty="0">
                <a:solidFill>
                  <a:srgbClr val="171717"/>
                </a:solidFill>
                <a:latin typeface="Calibri"/>
                <a:ea typeface="Calibri"/>
                <a:cs typeface="Calibri"/>
              </a:rPr>
              <a:t> </a:t>
            </a:r>
            <a:r>
              <a:rPr lang="en-US" sz="2200" b="0" i="0" dirty="0">
                <a:solidFill>
                  <a:srgbClr val="171717"/>
                </a:solidFill>
                <a:latin typeface="Calibri"/>
                <a:ea typeface="Calibri"/>
                <a:cs typeface="Calibri"/>
              </a:rPr>
              <a:t>typically need to cover thousands of</a:t>
            </a:r>
            <a:r>
              <a:rPr sz="2200" b="0" i="0" dirty="0">
                <a:solidFill>
                  <a:srgbClr val="171717"/>
                </a:solidFill>
                <a:latin typeface="Calibri"/>
                <a:ea typeface="Calibri"/>
                <a:cs typeface="Calibri"/>
              </a:rPr>
              <a:t> Android device models.</a:t>
            </a:r>
          </a:p>
        </p:txBody>
      </p:sp>
      <p:sp>
        <p:nvSpPr>
          <p:cNvPr id="92" name="Text 91">
            <a:extLst>
              <a:ext uri="{FF2B5EF4-FFF2-40B4-BE49-F238E27FC236}">
                <a16:creationId xmlns:a16="http://schemas.microsoft.com/office/drawing/2014/main" id="{DF85B3E2-1175-4521-8283-FC4A7986A095}"/>
              </a:ext>
            </a:extLst>
          </p:cNvPr>
          <p:cNvSpPr>
            <a:spLocks noGrp="1"/>
          </p:cNvSpPr>
          <p:nvPr/>
        </p:nvSpPr>
        <p:spPr>
          <a:xfrm>
            <a:off x="685800" y="5334000"/>
            <a:ext cx="2286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93" name="Text 92">
            <a:extLst>
              <a:ext uri="{FF2B5EF4-FFF2-40B4-BE49-F238E27FC236}">
                <a16:creationId xmlns:a16="http://schemas.microsoft.com/office/drawing/2014/main" id="{BA0F30E5-FD30-446C-94D2-0A50DC7DC72F}"/>
              </a:ext>
            </a:extLst>
          </p:cNvPr>
          <p:cNvSpPr>
            <a:spLocks noGrp="1"/>
          </p:cNvSpPr>
          <p:nvPr/>
        </p:nvSpPr>
        <p:spPr>
          <a:xfrm>
            <a:off x="932688" y="5334000"/>
            <a:ext cx="10543032"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Warm capacity fragments; each instance retains a full framework.</a:t>
            </a:r>
          </a:p>
        </p:txBody>
      </p:sp>
      <p:sp>
        <p:nvSpPr>
          <p:cNvPr id="95" name="Text 94">
            <a:extLst>
              <a:ext uri="{FF2B5EF4-FFF2-40B4-BE49-F238E27FC236}">
                <a16:creationId xmlns:a16="http://schemas.microsoft.com/office/drawing/2014/main" id="{B552E73A-7777-41A4-B012-D88D51CA4150}"/>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lang="en-US" sz="2200" b="0" i="0" dirty="0">
                <a:solidFill>
                  <a:srgbClr val="171717"/>
                </a:solidFill>
                <a:latin typeface="Calibri"/>
                <a:ea typeface="Calibri"/>
                <a:cs typeface="Calibri"/>
              </a:rPr>
              <a:t>Moreover, a</a:t>
            </a:r>
            <a:r>
              <a:rPr sz="2200" b="0" i="0" dirty="0">
                <a:solidFill>
                  <a:srgbClr val="171717"/>
                </a:solidFill>
                <a:latin typeface="Calibri"/>
                <a:ea typeface="Calibri"/>
                <a:cs typeface="Calibri"/>
              </a:rPr>
              <a:t>voiding startup is not the same as removing duplication.</a:t>
            </a:r>
          </a:p>
        </p:txBody>
      </p:sp>
    </p:spTree>
    <p:extLst>
      <p:ext uri="{BB962C8B-B14F-4D97-AF65-F5344CB8AC3E}">
        <p14:creationId xmlns:p14="http://schemas.microsoft.com/office/powerpoint/2010/main" val="467151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1C810568-5CA4-4E77-B485-09EFA3F08B64}"/>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lang="en-US" sz="3200" b="1" i="0" dirty="0">
                <a:solidFill>
                  <a:srgbClr val="171717"/>
                </a:solidFill>
                <a:latin typeface="Calibri"/>
                <a:ea typeface="Calibri"/>
                <a:cs typeface="Calibri"/>
              </a:rPr>
              <a:t>The Idea: </a:t>
            </a:r>
            <a:r>
              <a:rPr sz="3200" b="1" i="0" dirty="0">
                <a:solidFill>
                  <a:srgbClr val="171717"/>
                </a:solidFill>
                <a:latin typeface="Calibri"/>
                <a:ea typeface="Calibri"/>
                <a:cs typeface="Calibri"/>
              </a:rPr>
              <a:t>Framework Consolidation</a:t>
            </a:r>
          </a:p>
        </p:txBody>
      </p:sp>
      <p:sp>
        <p:nvSpPr>
          <p:cNvPr id="3" name="Text 2">
            <a:extLst>
              <a:ext uri="{FF2B5EF4-FFF2-40B4-BE49-F238E27FC236}">
                <a16:creationId xmlns:a16="http://schemas.microsoft.com/office/drawing/2014/main" id="{98B8DC1E-F2EB-4482-976C-13189F285B03}"/>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Turn the framework from a per-tenant component into a shared service.</a:t>
            </a:r>
          </a:p>
        </p:txBody>
      </p:sp>
      <p:sp>
        <p:nvSpPr>
          <p:cNvPr id="5" name="Text 4">
            <a:extLst>
              <a:ext uri="{FF2B5EF4-FFF2-40B4-BE49-F238E27FC236}">
                <a16:creationId xmlns:a16="http://schemas.microsoft.com/office/drawing/2014/main" id="{FC5D54E8-D533-458C-AA73-2E2A4AB5086C}"/>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7</a:t>
            </a:r>
          </a:p>
        </p:txBody>
      </p:sp>
      <p:sp>
        <p:nvSpPr>
          <p:cNvPr id="6" name="Text 5">
            <a:extLst>
              <a:ext uri="{FF2B5EF4-FFF2-40B4-BE49-F238E27FC236}">
                <a16:creationId xmlns:a16="http://schemas.microsoft.com/office/drawing/2014/main" id="{3A64188E-9A55-4CD3-B3B2-254B147677FB}"/>
              </a:ext>
            </a:extLst>
          </p:cNvPr>
          <p:cNvSpPr>
            <a:spLocks noGrp="1"/>
          </p:cNvSpPr>
          <p:nvPr/>
        </p:nvSpPr>
        <p:spPr>
          <a:xfrm>
            <a:off x="685800" y="1854200"/>
            <a:ext cx="49530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Conventional mobile containers</a:t>
            </a:r>
          </a:p>
        </p:txBody>
      </p:sp>
      <p:sp>
        <p:nvSpPr>
          <p:cNvPr id="7" name="Text 6">
            <a:extLst>
              <a:ext uri="{FF2B5EF4-FFF2-40B4-BE49-F238E27FC236}">
                <a16:creationId xmlns:a16="http://schemas.microsoft.com/office/drawing/2014/main" id="{3B4570D9-F608-4AA7-806F-B8F7124D7C64}"/>
              </a:ext>
            </a:extLst>
          </p:cNvPr>
          <p:cNvSpPr>
            <a:spLocks noGrp="1"/>
          </p:cNvSpPr>
          <p:nvPr/>
        </p:nvSpPr>
        <p:spPr>
          <a:xfrm>
            <a:off x="6781800" y="1854200"/>
            <a:ext cx="4724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24824F"/>
                </a:solidFill>
                <a:latin typeface="Calibri"/>
                <a:ea typeface="Calibri"/>
                <a:cs typeface="Calibri"/>
              </a:rPr>
              <a:t>MCon</a:t>
            </a:r>
          </a:p>
        </p:txBody>
      </p:sp>
      <p:sp>
        <p:nvSpPr>
          <p:cNvPr id="8" name="Rectangle 7">
            <a:extLst>
              <a:ext uri="{FF2B5EF4-FFF2-40B4-BE49-F238E27FC236}">
                <a16:creationId xmlns:a16="http://schemas.microsoft.com/office/drawing/2014/main" id="{2576B679-3095-4AF7-996F-44CBD5053C1B}"/>
              </a:ext>
            </a:extLst>
          </p:cNvPr>
          <p:cNvSpPr>
            <a:spLocks noGrp="1"/>
          </p:cNvSpPr>
          <p:nvPr/>
        </p:nvSpPr>
        <p:spPr>
          <a:xfrm>
            <a:off x="685800" y="2514600"/>
            <a:ext cx="2138813" cy="585216"/>
          </a:xfrm>
          <a:prstGeom prst="rect">
            <a:avLst/>
          </a:prstGeom>
          <a:solidFill>
            <a:srgbClr val="FFFFFF"/>
          </a:solidFill>
          <a:ln w="12700">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9" name="Text 8">
            <a:extLst>
              <a:ext uri="{FF2B5EF4-FFF2-40B4-BE49-F238E27FC236}">
                <a16:creationId xmlns:a16="http://schemas.microsoft.com/office/drawing/2014/main" id="{4123C633-5593-45A9-84F4-78F1F7599F01}"/>
              </a:ext>
            </a:extLst>
          </p:cNvPr>
          <p:cNvSpPr>
            <a:spLocks noGrp="1"/>
          </p:cNvSpPr>
          <p:nvPr/>
        </p:nvSpPr>
        <p:spPr>
          <a:xfrm>
            <a:off x="761847" y="2532888"/>
            <a:ext cx="1986720" cy="548640"/>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Tenant 1 apps</a:t>
            </a:r>
          </a:p>
        </p:txBody>
      </p:sp>
      <p:sp>
        <p:nvSpPr>
          <p:cNvPr id="10" name="Connector 9">
            <a:extLst>
              <a:ext uri="{FF2B5EF4-FFF2-40B4-BE49-F238E27FC236}">
                <a16:creationId xmlns:a16="http://schemas.microsoft.com/office/drawing/2014/main" id="{D97FC23A-2BE5-4979-BCB9-54F60247BB12}"/>
              </a:ext>
            </a:extLst>
          </p:cNvPr>
          <p:cNvSpPr>
            <a:spLocks noGrp="1"/>
          </p:cNvSpPr>
          <p:nvPr/>
        </p:nvSpPr>
        <p:spPr>
          <a:xfrm>
            <a:off x="1755206" y="3099816"/>
            <a:ext cx="0" cy="347472"/>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1" name="Rectangle 10">
            <a:extLst>
              <a:ext uri="{FF2B5EF4-FFF2-40B4-BE49-F238E27FC236}">
                <a16:creationId xmlns:a16="http://schemas.microsoft.com/office/drawing/2014/main" id="{30E3D835-860F-49D1-BE52-697DE9E0B9D6}"/>
              </a:ext>
            </a:extLst>
          </p:cNvPr>
          <p:cNvSpPr>
            <a:spLocks noGrp="1"/>
          </p:cNvSpPr>
          <p:nvPr/>
        </p:nvSpPr>
        <p:spPr>
          <a:xfrm>
            <a:off x="685800" y="3447288"/>
            <a:ext cx="2138813" cy="1005840"/>
          </a:xfrm>
          <a:prstGeom prst="rect">
            <a:avLst/>
          </a:prstGeom>
          <a:solidFill>
            <a:srgbClr val="E4EFF8"/>
          </a:solidFill>
          <a:ln w="12700">
            <a:solidFill>
              <a:srgbClr val="32699A"/>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2" name="Text 11">
            <a:extLst>
              <a:ext uri="{FF2B5EF4-FFF2-40B4-BE49-F238E27FC236}">
                <a16:creationId xmlns:a16="http://schemas.microsoft.com/office/drawing/2014/main" id="{AA28B3B7-6C19-427C-8B41-932240CA4BC5}"/>
              </a:ext>
            </a:extLst>
          </p:cNvPr>
          <p:cNvSpPr>
            <a:spLocks noGrp="1"/>
          </p:cNvSpPr>
          <p:nvPr/>
        </p:nvSpPr>
        <p:spPr>
          <a:xfrm>
            <a:off x="761847" y="3465576"/>
            <a:ext cx="1986720" cy="9692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Framework</a:t>
            </a:r>
          </a:p>
        </p:txBody>
      </p:sp>
      <p:sp>
        <p:nvSpPr>
          <p:cNvPr id="13" name="Rectangle 12">
            <a:extLst>
              <a:ext uri="{FF2B5EF4-FFF2-40B4-BE49-F238E27FC236}">
                <a16:creationId xmlns:a16="http://schemas.microsoft.com/office/drawing/2014/main" id="{E4188C3F-C433-4D93-B2AC-F88B92E5D035}"/>
              </a:ext>
            </a:extLst>
          </p:cNvPr>
          <p:cNvSpPr>
            <a:spLocks noGrp="1"/>
          </p:cNvSpPr>
          <p:nvPr/>
        </p:nvSpPr>
        <p:spPr>
          <a:xfrm>
            <a:off x="3271387" y="2514600"/>
            <a:ext cx="2138813" cy="585216"/>
          </a:xfrm>
          <a:prstGeom prst="rect">
            <a:avLst/>
          </a:prstGeom>
          <a:solidFill>
            <a:srgbClr val="FFFFFF"/>
          </a:solidFill>
          <a:ln w="12700">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4" name="Text 13">
            <a:extLst>
              <a:ext uri="{FF2B5EF4-FFF2-40B4-BE49-F238E27FC236}">
                <a16:creationId xmlns:a16="http://schemas.microsoft.com/office/drawing/2014/main" id="{F5CE25F1-F296-4124-A19E-B407B6F1C467}"/>
              </a:ext>
            </a:extLst>
          </p:cNvPr>
          <p:cNvSpPr>
            <a:spLocks noGrp="1"/>
          </p:cNvSpPr>
          <p:nvPr/>
        </p:nvSpPr>
        <p:spPr>
          <a:xfrm>
            <a:off x="3347434" y="2532888"/>
            <a:ext cx="1986720" cy="548640"/>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Tenant 2 apps</a:t>
            </a:r>
          </a:p>
        </p:txBody>
      </p:sp>
      <p:sp>
        <p:nvSpPr>
          <p:cNvPr id="15" name="Connector 14">
            <a:extLst>
              <a:ext uri="{FF2B5EF4-FFF2-40B4-BE49-F238E27FC236}">
                <a16:creationId xmlns:a16="http://schemas.microsoft.com/office/drawing/2014/main" id="{5D90FC08-5B2D-4B27-84A5-3A4CEE90D1EF}"/>
              </a:ext>
            </a:extLst>
          </p:cNvPr>
          <p:cNvSpPr>
            <a:spLocks noGrp="1"/>
          </p:cNvSpPr>
          <p:nvPr/>
        </p:nvSpPr>
        <p:spPr>
          <a:xfrm>
            <a:off x="4340794" y="3099816"/>
            <a:ext cx="0" cy="347472"/>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6" name="Rectangle 15">
            <a:extLst>
              <a:ext uri="{FF2B5EF4-FFF2-40B4-BE49-F238E27FC236}">
                <a16:creationId xmlns:a16="http://schemas.microsoft.com/office/drawing/2014/main" id="{483BF622-3431-4E2A-8696-449D4D753E28}"/>
              </a:ext>
            </a:extLst>
          </p:cNvPr>
          <p:cNvSpPr>
            <a:spLocks noGrp="1"/>
          </p:cNvSpPr>
          <p:nvPr/>
        </p:nvSpPr>
        <p:spPr>
          <a:xfrm>
            <a:off x="3271387" y="3447288"/>
            <a:ext cx="2138813" cy="1005840"/>
          </a:xfrm>
          <a:prstGeom prst="rect">
            <a:avLst/>
          </a:prstGeom>
          <a:solidFill>
            <a:srgbClr val="E4EFF8"/>
          </a:solidFill>
          <a:ln w="12700">
            <a:solidFill>
              <a:srgbClr val="32699A"/>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7" name="Text 16">
            <a:extLst>
              <a:ext uri="{FF2B5EF4-FFF2-40B4-BE49-F238E27FC236}">
                <a16:creationId xmlns:a16="http://schemas.microsoft.com/office/drawing/2014/main" id="{888FB9D0-2321-4BAE-9B7A-6E8097162825}"/>
              </a:ext>
            </a:extLst>
          </p:cNvPr>
          <p:cNvSpPr>
            <a:spLocks noGrp="1"/>
          </p:cNvSpPr>
          <p:nvPr/>
        </p:nvSpPr>
        <p:spPr>
          <a:xfrm>
            <a:off x="3347434" y="3465576"/>
            <a:ext cx="1986720" cy="9692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Framework</a:t>
            </a:r>
          </a:p>
        </p:txBody>
      </p:sp>
      <p:sp>
        <p:nvSpPr>
          <p:cNvPr id="18" name="Rectangle 17">
            <a:extLst>
              <a:ext uri="{FF2B5EF4-FFF2-40B4-BE49-F238E27FC236}">
                <a16:creationId xmlns:a16="http://schemas.microsoft.com/office/drawing/2014/main" id="{29078B36-B15B-4DFF-91CC-BD7300144709}"/>
              </a:ext>
            </a:extLst>
          </p:cNvPr>
          <p:cNvSpPr>
            <a:spLocks noGrp="1"/>
          </p:cNvSpPr>
          <p:nvPr/>
        </p:nvSpPr>
        <p:spPr>
          <a:xfrm>
            <a:off x="685800" y="4782312"/>
            <a:ext cx="4724400" cy="45720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9" name="Text 18">
            <a:extLst>
              <a:ext uri="{FF2B5EF4-FFF2-40B4-BE49-F238E27FC236}">
                <a16:creationId xmlns:a16="http://schemas.microsoft.com/office/drawing/2014/main" id="{4344BF3C-5D24-4B2B-AE9C-E6481FC6054F}"/>
              </a:ext>
            </a:extLst>
          </p:cNvPr>
          <p:cNvSpPr>
            <a:spLocks noGrp="1"/>
          </p:cNvSpPr>
          <p:nvPr/>
        </p:nvSpPr>
        <p:spPr>
          <a:xfrm>
            <a:off x="761847" y="4800600"/>
            <a:ext cx="4572307" cy="420624"/>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Virtualization + host</a:t>
            </a:r>
          </a:p>
        </p:txBody>
      </p:sp>
      <p:sp>
        <p:nvSpPr>
          <p:cNvPr id="20" name="Rectangle 19">
            <a:extLst>
              <a:ext uri="{FF2B5EF4-FFF2-40B4-BE49-F238E27FC236}">
                <a16:creationId xmlns:a16="http://schemas.microsoft.com/office/drawing/2014/main" id="{8199BF16-9DA0-4A3D-8A93-5B1F2A6CA116}"/>
              </a:ext>
            </a:extLst>
          </p:cNvPr>
          <p:cNvSpPr>
            <a:spLocks noGrp="1"/>
          </p:cNvSpPr>
          <p:nvPr/>
        </p:nvSpPr>
        <p:spPr>
          <a:xfrm>
            <a:off x="6781800" y="2514600"/>
            <a:ext cx="2138813" cy="585216"/>
          </a:xfrm>
          <a:prstGeom prst="rect">
            <a:avLst/>
          </a:prstGeom>
          <a:solidFill>
            <a:srgbClr val="FFFFFF"/>
          </a:solidFill>
          <a:ln w="12700">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1" name="Text 20">
            <a:extLst>
              <a:ext uri="{FF2B5EF4-FFF2-40B4-BE49-F238E27FC236}">
                <a16:creationId xmlns:a16="http://schemas.microsoft.com/office/drawing/2014/main" id="{DF6B5A7B-046F-4F54-9D76-CF28411CF9D2}"/>
              </a:ext>
            </a:extLst>
          </p:cNvPr>
          <p:cNvSpPr>
            <a:spLocks noGrp="1"/>
          </p:cNvSpPr>
          <p:nvPr/>
        </p:nvSpPr>
        <p:spPr>
          <a:xfrm>
            <a:off x="6857847" y="2532888"/>
            <a:ext cx="1986720" cy="548640"/>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Tenant 1 apps</a:t>
            </a:r>
          </a:p>
        </p:txBody>
      </p:sp>
      <p:sp>
        <p:nvSpPr>
          <p:cNvPr id="22" name="Connector 21">
            <a:extLst>
              <a:ext uri="{FF2B5EF4-FFF2-40B4-BE49-F238E27FC236}">
                <a16:creationId xmlns:a16="http://schemas.microsoft.com/office/drawing/2014/main" id="{94AAC14A-09A6-4670-9375-0FAEF3EE8D85}"/>
              </a:ext>
            </a:extLst>
          </p:cNvPr>
          <p:cNvSpPr>
            <a:spLocks noGrp="1"/>
          </p:cNvSpPr>
          <p:nvPr/>
        </p:nvSpPr>
        <p:spPr>
          <a:xfrm>
            <a:off x="7851206" y="3099816"/>
            <a:ext cx="0" cy="347472"/>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3" name="Rectangle 22">
            <a:extLst>
              <a:ext uri="{FF2B5EF4-FFF2-40B4-BE49-F238E27FC236}">
                <a16:creationId xmlns:a16="http://schemas.microsoft.com/office/drawing/2014/main" id="{D545B5C5-8F95-40F0-B3F2-47E4FE915963}"/>
              </a:ext>
            </a:extLst>
          </p:cNvPr>
          <p:cNvSpPr>
            <a:spLocks noGrp="1"/>
          </p:cNvSpPr>
          <p:nvPr/>
        </p:nvSpPr>
        <p:spPr>
          <a:xfrm>
            <a:off x="9367387" y="2514600"/>
            <a:ext cx="2138813" cy="585216"/>
          </a:xfrm>
          <a:prstGeom prst="rect">
            <a:avLst/>
          </a:prstGeom>
          <a:solidFill>
            <a:srgbClr val="FFFFFF"/>
          </a:solidFill>
          <a:ln w="12700">
            <a:solidFill>
              <a:srgbClr val="171717"/>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4" name="Text 23">
            <a:extLst>
              <a:ext uri="{FF2B5EF4-FFF2-40B4-BE49-F238E27FC236}">
                <a16:creationId xmlns:a16="http://schemas.microsoft.com/office/drawing/2014/main" id="{42F99B5D-BBC6-4BFF-8F0C-8D8976A57534}"/>
              </a:ext>
            </a:extLst>
          </p:cNvPr>
          <p:cNvSpPr>
            <a:spLocks noGrp="1"/>
          </p:cNvSpPr>
          <p:nvPr/>
        </p:nvSpPr>
        <p:spPr>
          <a:xfrm>
            <a:off x="9443434" y="2532888"/>
            <a:ext cx="1986720" cy="548640"/>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Tenant 2 apps</a:t>
            </a:r>
          </a:p>
        </p:txBody>
      </p:sp>
      <p:sp>
        <p:nvSpPr>
          <p:cNvPr id="25" name="Connector 24">
            <a:extLst>
              <a:ext uri="{FF2B5EF4-FFF2-40B4-BE49-F238E27FC236}">
                <a16:creationId xmlns:a16="http://schemas.microsoft.com/office/drawing/2014/main" id="{448ED96E-CEEF-4F3D-B1F0-AC0B5EB73689}"/>
              </a:ext>
            </a:extLst>
          </p:cNvPr>
          <p:cNvSpPr>
            <a:spLocks noGrp="1"/>
          </p:cNvSpPr>
          <p:nvPr/>
        </p:nvSpPr>
        <p:spPr>
          <a:xfrm>
            <a:off x="10436794" y="3099816"/>
            <a:ext cx="0" cy="347472"/>
          </a:xfrm>
          <a:prstGeom prst="line">
            <a:avLst/>
          </a:prstGeom>
          <a:ln w="25400">
            <a:solidFill>
              <a:srgbClr val="666666"/>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26" name="Rectangle 25">
            <a:extLst>
              <a:ext uri="{FF2B5EF4-FFF2-40B4-BE49-F238E27FC236}">
                <a16:creationId xmlns:a16="http://schemas.microsoft.com/office/drawing/2014/main" id="{53DA219A-D5AF-44D9-8A03-9F6465FFE422}"/>
              </a:ext>
            </a:extLst>
          </p:cNvPr>
          <p:cNvSpPr>
            <a:spLocks noGrp="1"/>
          </p:cNvSpPr>
          <p:nvPr/>
        </p:nvSpPr>
        <p:spPr>
          <a:xfrm>
            <a:off x="6781800" y="3447288"/>
            <a:ext cx="4724400" cy="1005840"/>
          </a:xfrm>
          <a:prstGeom prst="rect">
            <a:avLst/>
          </a:prstGeom>
          <a:solidFill>
            <a:srgbClr val="E9F3E7"/>
          </a:solidFill>
          <a:ln w="12700">
            <a:solidFill>
              <a:srgbClr val="24824F"/>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7" name="Text 26">
            <a:extLst>
              <a:ext uri="{FF2B5EF4-FFF2-40B4-BE49-F238E27FC236}">
                <a16:creationId xmlns:a16="http://schemas.microsoft.com/office/drawing/2014/main" id="{23690B89-FA53-42B0-A200-4AD6DF1DE125}"/>
              </a:ext>
            </a:extLst>
          </p:cNvPr>
          <p:cNvSpPr>
            <a:spLocks noGrp="1"/>
          </p:cNvSpPr>
          <p:nvPr/>
        </p:nvSpPr>
        <p:spPr>
          <a:xfrm>
            <a:off x="6857847" y="3465576"/>
            <a:ext cx="4572307" cy="969264"/>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a:solidFill>
                  <a:srgbClr val="171717"/>
                </a:solidFill>
                <a:latin typeface="Calibri"/>
                <a:ea typeface="Calibri"/>
                <a:cs typeface="Calibri"/>
              </a:rPr>
              <a:t>One shared framework</a:t>
            </a:r>
          </a:p>
        </p:txBody>
      </p:sp>
      <p:sp>
        <p:nvSpPr>
          <p:cNvPr id="28" name="Rectangle 27">
            <a:extLst>
              <a:ext uri="{FF2B5EF4-FFF2-40B4-BE49-F238E27FC236}">
                <a16:creationId xmlns:a16="http://schemas.microsoft.com/office/drawing/2014/main" id="{B5C2598F-1783-4809-930F-C4431B5A3AD6}"/>
              </a:ext>
            </a:extLst>
          </p:cNvPr>
          <p:cNvSpPr>
            <a:spLocks noGrp="1"/>
          </p:cNvSpPr>
          <p:nvPr/>
        </p:nvSpPr>
        <p:spPr>
          <a:xfrm>
            <a:off x="6781800" y="4782312"/>
            <a:ext cx="4724400" cy="457200"/>
          </a:xfrm>
          <a:prstGeom prst="rect">
            <a:avLst/>
          </a:prstGeom>
          <a:solidFill>
            <a:srgbClr val="F6F6F6"/>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29" name="Text 28">
            <a:extLst>
              <a:ext uri="{FF2B5EF4-FFF2-40B4-BE49-F238E27FC236}">
                <a16:creationId xmlns:a16="http://schemas.microsoft.com/office/drawing/2014/main" id="{89EE5CB9-4AD6-4CD0-9DC0-193C4DFD9087}"/>
              </a:ext>
            </a:extLst>
          </p:cNvPr>
          <p:cNvSpPr>
            <a:spLocks noGrp="1"/>
          </p:cNvSpPr>
          <p:nvPr/>
        </p:nvSpPr>
        <p:spPr>
          <a:xfrm>
            <a:off x="6857847" y="4800600"/>
            <a:ext cx="4572307" cy="420624"/>
          </a:xfrm>
          <a:prstGeom prst="rect">
            <a:avLst/>
          </a:prstGeom>
          <a:noFill/>
        </p:spPr>
        <p:txBody>
          <a:bodyPr wrap="square" lIns="0" tIns="0" rIns="0" bIns="0" anchor="ctr">
            <a:noAutofit/>
          </a:bodyPr>
          <a:lstStyle/>
          <a:p>
            <a:pPr algn="ctr">
              <a:lnSpc>
                <a:spcPct val="107000"/>
              </a:lnSpc>
              <a:spcBef>
                <a:spcPts val="0"/>
              </a:spcBef>
              <a:spcAft>
                <a:spcPts val="0"/>
              </a:spcAft>
              <a:buNone/>
              <a:defRPr sz="1800"/>
            </a:pPr>
            <a:r>
              <a:rPr sz="1800" b="0" i="0">
                <a:solidFill>
                  <a:srgbClr val="171717"/>
                </a:solidFill>
                <a:latin typeface="Calibri"/>
                <a:ea typeface="Calibri"/>
                <a:cs typeface="Calibri"/>
              </a:rPr>
              <a:t>Virtualization + host</a:t>
            </a:r>
          </a:p>
        </p:txBody>
      </p:sp>
      <p:sp>
        <p:nvSpPr>
          <p:cNvPr id="30" name="Connector 29">
            <a:extLst>
              <a:ext uri="{FF2B5EF4-FFF2-40B4-BE49-F238E27FC236}">
                <a16:creationId xmlns:a16="http://schemas.microsoft.com/office/drawing/2014/main" id="{02650595-5016-4A99-B8DC-F5CB622B6976}"/>
              </a:ext>
            </a:extLst>
          </p:cNvPr>
          <p:cNvSpPr>
            <a:spLocks noGrp="1"/>
          </p:cNvSpPr>
          <p:nvPr/>
        </p:nvSpPr>
        <p:spPr>
          <a:xfrm>
            <a:off x="5689600" y="3950208"/>
            <a:ext cx="762000" cy="0"/>
          </a:xfrm>
          <a:prstGeom prst="line">
            <a:avLst/>
          </a:prstGeom>
          <a:ln w="38100">
            <a:solidFill>
              <a:srgbClr val="DB7B3D"/>
            </a:solidFill>
            <a:tailEnd type="triangle" w="med" len="med"/>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33" name="Deployment scope"/>
          <p:cNvSpPr>
            <a:spLocks noGrp="1"/>
          </p:cNvSpPr>
          <p:nvPr/>
        </p:nvSpPr>
        <p:spPr>
          <a:xfrm>
            <a:off x="685800" y="5486400"/>
            <a:ext cx="10820400" cy="342900"/>
          </a:xfrm>
          <a:prstGeom prst="rect">
            <a:avLst/>
          </a:prstGeom>
          <a:noFill/>
        </p:spPr>
        <p:txBody>
          <a:bodyPr wrap="square" lIns="0" tIns="0" rIns="0" bIns="0" anchor="t">
            <a:noAutofit/>
          </a:bodyPr>
          <a:lstStyle/>
          <a:p>
            <a:pPr algn="l">
              <a:lnSpc>
                <a:spcPct val="107000"/>
              </a:lnSpc>
              <a:spcBef>
                <a:spcPts val="0"/>
              </a:spcBef>
              <a:spcAft>
                <a:spcPts val="0"/>
              </a:spcAft>
              <a:buNone/>
              <a:defRPr sz="1800" b="0"/>
            </a:pPr>
            <a:r>
              <a:rPr sz="1800" b="0" i="0">
                <a:solidFill>
                  <a:srgbClr val="666666"/>
                </a:solidFill>
                <a:latin typeface="Calibri"/>
                <a:ea typeface="Calibri"/>
                <a:cs typeface="Calibri"/>
              </a:rPr>
              <a:t>Scope: single-provider clusters with semi-trusted tenants</a:t>
            </a:r>
          </a:p>
        </p:txBody>
      </p:sp>
      <p:sp>
        <p:nvSpPr>
          <p:cNvPr id="32" name="Text 31">
            <a:extLst>
              <a:ext uri="{FF2B5EF4-FFF2-40B4-BE49-F238E27FC236}">
                <a16:creationId xmlns:a16="http://schemas.microsoft.com/office/drawing/2014/main" id="{E501B369-68DA-4F12-B1A6-91D0AF664DF4}"/>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Initialize once. Amortize the footprint. Add lightweight tenant contexts.</a:t>
            </a:r>
          </a:p>
        </p:txBody>
      </p:sp>
    </p:spTree>
    <p:extLst>
      <p:ext uri="{BB962C8B-B14F-4D97-AF65-F5344CB8AC3E}">
        <p14:creationId xmlns:p14="http://schemas.microsoft.com/office/powerpoint/2010/main" val="750906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F4D1B897-154E-45D2-9BF9-B1D1EC3B9196}"/>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Challenge 1: Isolating Tenant State</a:t>
            </a:r>
          </a:p>
        </p:txBody>
      </p:sp>
      <p:sp>
        <p:nvSpPr>
          <p:cNvPr id="3" name="Text 2">
            <a:extLst>
              <a:ext uri="{FF2B5EF4-FFF2-40B4-BE49-F238E27FC236}">
                <a16:creationId xmlns:a16="http://schemas.microsoft.com/office/drawing/2014/main" id="{9167C09C-0040-43DD-A02C-B1909D3070EE}"/>
              </a:ext>
            </a:extLst>
          </p:cNvPr>
          <p:cNvSpPr>
            <a:spLocks noGrp="1"/>
          </p:cNvSpPr>
          <p:nvPr/>
        </p:nvSpPr>
        <p:spPr>
          <a:xfrm>
            <a:off x="508000" y="1016000"/>
            <a:ext cx="11176000" cy="720598"/>
          </a:xfrm>
          <a:prstGeom prst="rect">
            <a:avLst/>
          </a:prstGeom>
          <a:noFill/>
        </p:spPr>
        <p:txBody>
          <a:bodyPr wrap="square" lIns="0" tIns="0" rIns="0" bIns="0" anchor="ctr">
            <a:noAutofit/>
          </a:bodyPr>
          <a:lstStyle/>
          <a:p>
            <a:pPr algn="l">
              <a:lnSpc>
                <a:spcPct val="107000"/>
              </a:lnSpc>
              <a:spcBef>
                <a:spcPts val="0"/>
              </a:spcBef>
              <a:spcAft>
                <a:spcPts val="0"/>
              </a:spcAft>
              <a:buNone/>
              <a:defRPr sz="2200">
                <a:solidFill>
                  <a:srgbClr val="171717"/>
                </a:solidFill>
                <a:latin typeface="Calibri"/>
                <a:ea typeface="Calibri"/>
                <a:cs typeface="Calibri"/>
              </a:defRPr>
            </a:pPr>
            <a:r>
              <a:rPr sz="2200" b="0" i="0">
                <a:solidFill>
                  <a:srgbClr val="171717"/>
                </a:solidFill>
                <a:latin typeface="Calibri"/>
                <a:ea typeface="Calibri"/>
                <a:cs typeface="Calibri"/>
              </a:rPr>
              <a:t>Android’s multi-user mode retains global names and device-wide state.</a:t>
            </a:r>
          </a:p>
        </p:txBody>
      </p:sp>
      <p:sp>
        <p:nvSpPr>
          <p:cNvPr id="5" name="Text 4">
            <a:extLst>
              <a:ext uri="{FF2B5EF4-FFF2-40B4-BE49-F238E27FC236}">
                <a16:creationId xmlns:a16="http://schemas.microsoft.com/office/drawing/2014/main" id="{BC514853-DFB9-48DB-A074-DA2FE2C245FC}"/>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8</a:t>
            </a:r>
          </a:p>
        </p:txBody>
      </p:sp>
      <p:sp>
        <p:nvSpPr>
          <p:cNvPr id="6" name="Connector 5">
            <a:extLst>
              <a:ext uri="{FF2B5EF4-FFF2-40B4-BE49-F238E27FC236}">
                <a16:creationId xmlns:a16="http://schemas.microsoft.com/office/drawing/2014/main" id="{51F5DE92-98D0-4D2D-B39C-CB1D442431B7}"/>
              </a:ext>
            </a:extLst>
          </p:cNvPr>
          <p:cNvSpPr>
            <a:spLocks noGrp="1"/>
          </p:cNvSpPr>
          <p:nvPr/>
        </p:nvSpPr>
        <p:spPr>
          <a:xfrm>
            <a:off x="6096000" y="1981200"/>
            <a:ext cx="0" cy="353060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7" name="Text 6">
            <a:extLst>
              <a:ext uri="{FF2B5EF4-FFF2-40B4-BE49-F238E27FC236}">
                <a16:creationId xmlns:a16="http://schemas.microsoft.com/office/drawing/2014/main" id="{8524CDDA-7A5E-42EB-A44E-BE76FEF9F4A2}"/>
              </a:ext>
            </a:extLst>
          </p:cNvPr>
          <p:cNvSpPr>
            <a:spLocks noGrp="1"/>
          </p:cNvSpPr>
          <p:nvPr/>
        </p:nvSpPr>
        <p:spPr>
          <a:xfrm>
            <a:off x="685800" y="1981200"/>
            <a:ext cx="51816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Name collisions</a:t>
            </a:r>
          </a:p>
        </p:txBody>
      </p:sp>
      <p:sp>
        <p:nvSpPr>
          <p:cNvPr id="16" name="Text 15">
            <a:extLst>
              <a:ext uri="{FF2B5EF4-FFF2-40B4-BE49-F238E27FC236}">
                <a16:creationId xmlns:a16="http://schemas.microsoft.com/office/drawing/2014/main" id="{64BD335E-E89A-410A-8A5D-984F413FFF59}"/>
              </a:ext>
            </a:extLst>
          </p:cNvPr>
          <p:cNvSpPr>
            <a:spLocks noGrp="1"/>
          </p:cNvSpPr>
          <p:nvPr/>
        </p:nvSpPr>
        <p:spPr>
          <a:xfrm>
            <a:off x="685800" y="5054600"/>
            <a:ext cx="5181600" cy="4826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Different versions of X cannot coexist</a:t>
            </a:r>
          </a:p>
        </p:txBody>
      </p:sp>
      <p:sp>
        <p:nvSpPr>
          <p:cNvPr id="17" name="Text 16">
            <a:extLst>
              <a:ext uri="{FF2B5EF4-FFF2-40B4-BE49-F238E27FC236}">
                <a16:creationId xmlns:a16="http://schemas.microsoft.com/office/drawing/2014/main" id="{6CD0E48F-B420-4095-ADCA-F7F20761830B}"/>
              </a:ext>
            </a:extLst>
          </p:cNvPr>
          <p:cNvSpPr>
            <a:spLocks noGrp="1"/>
          </p:cNvSpPr>
          <p:nvPr/>
        </p:nvSpPr>
        <p:spPr>
          <a:xfrm>
            <a:off x="6477000" y="1981200"/>
            <a:ext cx="51816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Cross-tenant visibility</a:t>
            </a:r>
          </a:p>
        </p:txBody>
      </p:sp>
      <p:sp>
        <p:nvSpPr>
          <p:cNvPr id="29" name="Text 28">
            <a:extLst>
              <a:ext uri="{FF2B5EF4-FFF2-40B4-BE49-F238E27FC236}">
                <a16:creationId xmlns:a16="http://schemas.microsoft.com/office/drawing/2014/main" id="{0B18545C-197B-4269-8102-D7D7C1A828D7}"/>
              </a:ext>
            </a:extLst>
          </p:cNvPr>
          <p:cNvSpPr>
            <a:spLocks noGrp="1"/>
          </p:cNvSpPr>
          <p:nvPr/>
        </p:nvSpPr>
        <p:spPr>
          <a:xfrm>
            <a:off x="6477000" y="5054600"/>
            <a:ext cx="5181600" cy="4826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Other tenants’ apps and tasks are visible</a:t>
            </a:r>
          </a:p>
        </p:txBody>
      </p:sp>
      <p:sp>
        <p:nvSpPr>
          <p:cNvPr id="31" name="Text 30">
            <a:extLst>
              <a:ext uri="{FF2B5EF4-FFF2-40B4-BE49-F238E27FC236}">
                <a16:creationId xmlns:a16="http://schemas.microsoft.com/office/drawing/2014/main" id="{081DB21D-E41C-4267-B0C5-9EB0FE852F62}"/>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How can tenants share the framework without sharing one global view?</a:t>
            </a:r>
          </a:p>
        </p:txBody>
      </p:sp>
      <p:sp>
        <p:nvSpPr>
          <p:cNvPr id="2000" name="P8 redraw - name tenant 1">
            <a:extLst>
              <a:ext uri="{FF2B5EF4-FFF2-40B4-BE49-F238E27FC236}">
                <a16:creationId xmlns:a16="http://schemas.microsoft.com/office/drawing/2014/main" id="{C0011793-75FE-477F-B002-7672B82D41FF}"/>
              </a:ext>
            </a:extLst>
          </p:cNvPr>
          <p:cNvSpPr>
            <a:spLocks noGrp="1"/>
          </p:cNvSpPr>
          <p:nvPr/>
        </p:nvSpPr>
        <p:spPr>
          <a:xfrm>
            <a:off x="812800" y="2616200"/>
            <a:ext cx="2057400" cy="711200"/>
          </a:xfrm>
          <a:prstGeom prst="rect">
            <a:avLst/>
          </a:prstGeom>
          <a:solidFill>
            <a:srgbClr val="E9F3E7"/>
          </a:solidFill>
          <a:ln w="12700">
            <a:solidFill>
              <a:srgbClr val="24824F"/>
            </a:solidFill>
          </a:ln>
        </p:spPr>
        <p:txBody>
          <a:bodyPr/>
          <a:lstStyle/>
          <a:p>
            <a:endParaRPr lang="en-US"/>
          </a:p>
        </p:txBody>
      </p:sp>
      <p:sp>
        <p:nvSpPr>
          <p:cNvPr id="2001" name="P8 redraw - name tenant 1 label">
            <a:extLst>
              <a:ext uri="{FF2B5EF4-FFF2-40B4-BE49-F238E27FC236}">
                <a16:creationId xmlns:a16="http://schemas.microsoft.com/office/drawing/2014/main" id="{76235DB8-7964-4433-8E01-C88D2FCA867F}"/>
              </a:ext>
            </a:extLst>
          </p:cNvPr>
          <p:cNvSpPr>
            <a:spLocks noGrp="1"/>
          </p:cNvSpPr>
          <p:nvPr/>
        </p:nvSpPr>
        <p:spPr>
          <a:xfrm>
            <a:off x="889000" y="2654300"/>
            <a:ext cx="1905000" cy="279400"/>
          </a:xfrm>
          <a:prstGeom prst="rect">
            <a:avLst/>
          </a:prstGeom>
          <a:noFill/>
          <a:ln w="0">
            <a:noFill/>
          </a:ln>
        </p:spPr>
        <p:txBody>
          <a:bodyPr wrap="none" lIns="0" tIns="0" rIns="0" bIns="0" anchor="ctr">
            <a:noAutofit/>
          </a:bodyPr>
          <a:lstStyle/>
          <a:p>
            <a:pPr algn="ctr">
              <a:defRPr sz="1800" b="1">
                <a:solidFill>
                  <a:srgbClr val="24824F"/>
                </a:solidFill>
                <a:latin typeface="Calibri"/>
                <a:ea typeface="Calibri"/>
                <a:cs typeface="Calibri"/>
              </a:defRPr>
            </a:pPr>
            <a:r>
              <a:rPr sz="1800" b="1">
                <a:solidFill>
                  <a:srgbClr val="24824F"/>
                </a:solidFill>
                <a:latin typeface="Calibri"/>
                <a:ea typeface="Calibri"/>
                <a:cs typeface="Calibri"/>
              </a:rPr>
              <a:t>Tenant 1</a:t>
            </a:r>
          </a:p>
        </p:txBody>
      </p:sp>
      <p:sp>
        <p:nvSpPr>
          <p:cNvPr id="2002" name="P8 redraw - name tenant 1 app">
            <a:extLst>
              <a:ext uri="{FF2B5EF4-FFF2-40B4-BE49-F238E27FC236}">
                <a16:creationId xmlns:a16="http://schemas.microsoft.com/office/drawing/2014/main" id="{048E801B-B0A8-456A-9761-E8C673FC1C13}"/>
              </a:ext>
            </a:extLst>
          </p:cNvPr>
          <p:cNvSpPr>
            <a:spLocks noGrp="1"/>
          </p:cNvSpPr>
          <p:nvPr/>
        </p:nvSpPr>
        <p:spPr>
          <a:xfrm>
            <a:off x="889000" y="2933700"/>
            <a:ext cx="1905000" cy="368300"/>
          </a:xfrm>
          <a:prstGeom prst="rect">
            <a:avLst/>
          </a:prstGeom>
          <a:noFill/>
          <a:ln w="0">
            <a:noFill/>
          </a:ln>
        </p:spPr>
        <p:txBody>
          <a:bodyPr wrap="none" lIns="0" tIns="0" rIns="0" bIns="0" anchor="ctr">
            <a:noAutofit/>
          </a:bodyPr>
          <a:lstStyle/>
          <a:p>
            <a:pPr algn="ctr">
              <a:defRPr sz="2200" b="0">
                <a:solidFill>
                  <a:srgbClr val="171717"/>
                </a:solidFill>
                <a:latin typeface="Calibri"/>
                <a:ea typeface="Calibri"/>
                <a:cs typeface="Calibri"/>
              </a:defRPr>
            </a:pPr>
            <a:r>
              <a:rPr sz="2200" b="0">
                <a:solidFill>
                  <a:srgbClr val="171717"/>
                </a:solidFill>
                <a:latin typeface="Calibri"/>
                <a:ea typeface="Calibri"/>
                <a:cs typeface="Calibri"/>
              </a:rPr>
              <a:t>App X · v1</a:t>
            </a:r>
          </a:p>
        </p:txBody>
      </p:sp>
      <p:sp>
        <p:nvSpPr>
          <p:cNvPr id="2003" name="P8 redraw - name tenant 2">
            <a:extLst>
              <a:ext uri="{FF2B5EF4-FFF2-40B4-BE49-F238E27FC236}">
                <a16:creationId xmlns:a16="http://schemas.microsoft.com/office/drawing/2014/main" id="{C6F6C3C9-0015-41FA-8D08-31861A282C05}"/>
              </a:ext>
            </a:extLst>
          </p:cNvPr>
          <p:cNvSpPr>
            <a:spLocks noGrp="1"/>
          </p:cNvSpPr>
          <p:nvPr/>
        </p:nvSpPr>
        <p:spPr>
          <a:xfrm>
            <a:off x="3581400" y="2616200"/>
            <a:ext cx="2057400" cy="711200"/>
          </a:xfrm>
          <a:prstGeom prst="rect">
            <a:avLst/>
          </a:prstGeom>
          <a:solidFill>
            <a:srgbClr val="E4EFF8"/>
          </a:solidFill>
          <a:ln w="12700">
            <a:solidFill>
              <a:srgbClr val="32699A"/>
            </a:solidFill>
          </a:ln>
        </p:spPr>
        <p:txBody>
          <a:bodyPr/>
          <a:lstStyle/>
          <a:p>
            <a:endParaRPr lang="en-US"/>
          </a:p>
        </p:txBody>
      </p:sp>
      <p:sp>
        <p:nvSpPr>
          <p:cNvPr id="2004" name="P8 redraw - name tenant 2 label">
            <a:extLst>
              <a:ext uri="{FF2B5EF4-FFF2-40B4-BE49-F238E27FC236}">
                <a16:creationId xmlns:a16="http://schemas.microsoft.com/office/drawing/2014/main" id="{BB312E6F-B878-4C93-9438-F657B24E820A}"/>
              </a:ext>
            </a:extLst>
          </p:cNvPr>
          <p:cNvSpPr>
            <a:spLocks noGrp="1"/>
          </p:cNvSpPr>
          <p:nvPr/>
        </p:nvSpPr>
        <p:spPr>
          <a:xfrm>
            <a:off x="3657600" y="2654300"/>
            <a:ext cx="1905000" cy="279400"/>
          </a:xfrm>
          <a:prstGeom prst="rect">
            <a:avLst/>
          </a:prstGeom>
          <a:noFill/>
          <a:ln w="0">
            <a:noFill/>
          </a:ln>
        </p:spPr>
        <p:txBody>
          <a:bodyPr wrap="none" lIns="0" tIns="0" rIns="0" bIns="0" anchor="ctr">
            <a:noAutofit/>
          </a:bodyPr>
          <a:lstStyle/>
          <a:p>
            <a:pPr algn="ctr">
              <a:defRPr sz="1800" b="1">
                <a:solidFill>
                  <a:srgbClr val="32699A"/>
                </a:solidFill>
                <a:latin typeface="Calibri"/>
                <a:ea typeface="Calibri"/>
                <a:cs typeface="Calibri"/>
              </a:defRPr>
            </a:pPr>
            <a:r>
              <a:rPr sz="1800" b="1">
                <a:solidFill>
                  <a:srgbClr val="32699A"/>
                </a:solidFill>
                <a:latin typeface="Calibri"/>
                <a:ea typeface="Calibri"/>
                <a:cs typeface="Calibri"/>
              </a:rPr>
              <a:t>Tenant 2</a:t>
            </a:r>
          </a:p>
        </p:txBody>
      </p:sp>
      <p:sp>
        <p:nvSpPr>
          <p:cNvPr id="2005" name="P8 redraw - name tenant 2 app">
            <a:extLst>
              <a:ext uri="{FF2B5EF4-FFF2-40B4-BE49-F238E27FC236}">
                <a16:creationId xmlns:a16="http://schemas.microsoft.com/office/drawing/2014/main" id="{F5A52B89-5E46-4064-A885-F490EC086072}"/>
              </a:ext>
            </a:extLst>
          </p:cNvPr>
          <p:cNvSpPr>
            <a:spLocks noGrp="1"/>
          </p:cNvSpPr>
          <p:nvPr/>
        </p:nvSpPr>
        <p:spPr>
          <a:xfrm>
            <a:off x="3657600" y="2933700"/>
            <a:ext cx="1905000" cy="368300"/>
          </a:xfrm>
          <a:prstGeom prst="rect">
            <a:avLst/>
          </a:prstGeom>
          <a:noFill/>
          <a:ln w="0">
            <a:noFill/>
          </a:ln>
        </p:spPr>
        <p:txBody>
          <a:bodyPr wrap="none" lIns="0" tIns="0" rIns="0" bIns="0" anchor="ctr">
            <a:noAutofit/>
          </a:bodyPr>
          <a:lstStyle/>
          <a:p>
            <a:pPr algn="ctr">
              <a:defRPr sz="2200" b="0">
                <a:solidFill>
                  <a:srgbClr val="171717"/>
                </a:solidFill>
                <a:latin typeface="Calibri"/>
                <a:ea typeface="Calibri"/>
                <a:cs typeface="Calibri"/>
              </a:defRPr>
            </a:pPr>
            <a:r>
              <a:rPr sz="2200" b="0">
                <a:solidFill>
                  <a:srgbClr val="171717"/>
                </a:solidFill>
                <a:latin typeface="Calibri"/>
                <a:ea typeface="Calibri"/>
                <a:cs typeface="Calibri"/>
              </a:rPr>
              <a:t>App X · v2</a:t>
            </a:r>
          </a:p>
        </p:txBody>
      </p:sp>
      <p:sp>
        <p:nvSpPr>
          <p:cNvPr id="2006" name="P8 redraw - v1 installation shaft">
            <a:extLst>
              <a:ext uri="{FF2B5EF4-FFF2-40B4-BE49-F238E27FC236}">
                <a16:creationId xmlns:a16="http://schemas.microsoft.com/office/drawing/2014/main" id="{425F6CE5-AB51-4D1A-8F86-9872218B697A}"/>
              </a:ext>
            </a:extLst>
          </p:cNvPr>
          <p:cNvSpPr>
            <a:spLocks noGrp="1"/>
          </p:cNvSpPr>
          <p:nvPr/>
        </p:nvSpPr>
        <p:spPr>
          <a:xfrm>
            <a:off x="1841500" y="3340100"/>
            <a:ext cx="721598" cy="473179"/>
          </a:xfrm>
          <a:prstGeom prst="line">
            <a:avLst/>
          </a:prstGeom>
          <a:noFill/>
          <a:ln w="22860">
            <a:solidFill>
              <a:srgbClr val="24824F"/>
            </a:solidFill>
          </a:ln>
        </p:spPr>
        <p:txBody>
          <a:bodyPr/>
          <a:lstStyle/>
          <a:p>
            <a:endParaRPr lang="en-US"/>
          </a:p>
        </p:txBody>
      </p:sp>
      <p:sp>
        <p:nvSpPr>
          <p:cNvPr id="2007" name="P8 redraw - v1 installation head">
            <a:extLst>
              <a:ext uri="{FF2B5EF4-FFF2-40B4-BE49-F238E27FC236}">
                <a16:creationId xmlns:a16="http://schemas.microsoft.com/office/drawing/2014/main" id="{E51E0D1B-10CD-4DAC-97D9-2270366CBA13}"/>
              </a:ext>
            </a:extLst>
          </p:cNvPr>
          <p:cNvSpPr>
            <a:spLocks noGrp="1"/>
          </p:cNvSpPr>
          <p:nvPr/>
        </p:nvSpPr>
        <p:spPr>
          <a:xfrm rot="7395262">
            <a:off x="2571750" y="3803650"/>
            <a:ext cx="88900" cy="88900"/>
          </a:xfrm>
          <a:prstGeom prst="triangle">
            <a:avLst/>
          </a:prstGeom>
          <a:solidFill>
            <a:srgbClr val="24824F"/>
          </a:solidFill>
          <a:ln w="0">
            <a:noFill/>
          </a:ln>
        </p:spPr>
        <p:txBody>
          <a:bodyPr/>
          <a:lstStyle/>
          <a:p>
            <a:endParaRPr lang="en-US"/>
          </a:p>
        </p:txBody>
      </p:sp>
      <p:sp>
        <p:nvSpPr>
          <p:cNvPr id="2008" name="P8 redraw - v2 installation shaft">
            <a:extLst>
              <a:ext uri="{FF2B5EF4-FFF2-40B4-BE49-F238E27FC236}">
                <a16:creationId xmlns:a16="http://schemas.microsoft.com/office/drawing/2014/main" id="{8F0B975F-864E-4C7B-9744-5C10F615ED61}"/>
              </a:ext>
            </a:extLst>
          </p:cNvPr>
          <p:cNvSpPr>
            <a:spLocks noGrp="1"/>
          </p:cNvSpPr>
          <p:nvPr/>
        </p:nvSpPr>
        <p:spPr>
          <a:xfrm flipH="1">
            <a:off x="3888502" y="3340100"/>
            <a:ext cx="721598" cy="473179"/>
          </a:xfrm>
          <a:prstGeom prst="line">
            <a:avLst/>
          </a:prstGeom>
          <a:noFill/>
          <a:ln w="22860">
            <a:solidFill>
              <a:srgbClr val="32699A"/>
            </a:solidFill>
          </a:ln>
        </p:spPr>
        <p:txBody>
          <a:bodyPr/>
          <a:lstStyle/>
          <a:p>
            <a:endParaRPr lang="en-US"/>
          </a:p>
        </p:txBody>
      </p:sp>
      <p:sp>
        <p:nvSpPr>
          <p:cNvPr id="2009" name="P8 redraw - v2 installation head">
            <a:extLst>
              <a:ext uri="{FF2B5EF4-FFF2-40B4-BE49-F238E27FC236}">
                <a16:creationId xmlns:a16="http://schemas.microsoft.com/office/drawing/2014/main" id="{C7319D01-886C-4A77-8397-D6BCDAEB201D}"/>
              </a:ext>
            </a:extLst>
          </p:cNvPr>
          <p:cNvSpPr>
            <a:spLocks noGrp="1"/>
          </p:cNvSpPr>
          <p:nvPr/>
        </p:nvSpPr>
        <p:spPr>
          <a:xfrm rot="14204738">
            <a:off x="3790950" y="3803650"/>
            <a:ext cx="88900" cy="88900"/>
          </a:xfrm>
          <a:prstGeom prst="triangle">
            <a:avLst/>
          </a:prstGeom>
          <a:solidFill>
            <a:srgbClr val="32699A"/>
          </a:solidFill>
          <a:ln w="0">
            <a:noFill/>
          </a:ln>
        </p:spPr>
        <p:txBody>
          <a:bodyPr/>
          <a:lstStyle/>
          <a:p>
            <a:endParaRPr lang="en-US"/>
          </a:p>
        </p:txBody>
      </p:sp>
      <p:sp>
        <p:nvSpPr>
          <p:cNvPr id="2010" name="P8 redraw - package registry">
            <a:extLst>
              <a:ext uri="{FF2B5EF4-FFF2-40B4-BE49-F238E27FC236}">
                <a16:creationId xmlns:a16="http://schemas.microsoft.com/office/drawing/2014/main" id="{90E67B81-302C-4E7D-9744-26AFBF7E87AC}"/>
              </a:ext>
            </a:extLst>
          </p:cNvPr>
          <p:cNvSpPr>
            <a:spLocks noGrp="1"/>
          </p:cNvSpPr>
          <p:nvPr/>
        </p:nvSpPr>
        <p:spPr>
          <a:xfrm>
            <a:off x="812800" y="3898900"/>
            <a:ext cx="4826000" cy="914400"/>
          </a:xfrm>
          <a:prstGeom prst="rect">
            <a:avLst/>
          </a:prstGeom>
          <a:solidFill>
            <a:srgbClr val="FFFFFF"/>
          </a:solidFill>
          <a:ln w="12700">
            <a:solidFill>
              <a:srgbClr val="666666"/>
            </a:solidFill>
          </a:ln>
        </p:spPr>
        <p:txBody>
          <a:bodyPr/>
          <a:lstStyle/>
          <a:p>
            <a:endParaRPr lang="en-US"/>
          </a:p>
        </p:txBody>
      </p:sp>
      <p:sp>
        <p:nvSpPr>
          <p:cNvPr id="2011" name="P8 redraw - registry header">
            <a:extLst>
              <a:ext uri="{FF2B5EF4-FFF2-40B4-BE49-F238E27FC236}">
                <a16:creationId xmlns:a16="http://schemas.microsoft.com/office/drawing/2014/main" id="{0E11006D-30C0-451C-858D-C6900DE47F07}"/>
              </a:ext>
            </a:extLst>
          </p:cNvPr>
          <p:cNvSpPr>
            <a:spLocks noGrp="1"/>
          </p:cNvSpPr>
          <p:nvPr/>
        </p:nvSpPr>
        <p:spPr>
          <a:xfrm>
            <a:off x="819150" y="3905250"/>
            <a:ext cx="4813300" cy="342900"/>
          </a:xfrm>
          <a:prstGeom prst="rect">
            <a:avLst/>
          </a:prstGeom>
          <a:solidFill>
            <a:srgbClr val="F6F6F6"/>
          </a:solidFill>
          <a:ln w="0">
            <a:noFill/>
          </a:ln>
        </p:spPr>
        <p:txBody>
          <a:bodyPr/>
          <a:lstStyle/>
          <a:p>
            <a:endParaRPr lang="en-US"/>
          </a:p>
        </p:txBody>
      </p:sp>
      <p:sp>
        <p:nvSpPr>
          <p:cNvPr id="2012" name="P8 redraw - registry title">
            <a:extLst>
              <a:ext uri="{FF2B5EF4-FFF2-40B4-BE49-F238E27FC236}">
                <a16:creationId xmlns:a16="http://schemas.microsoft.com/office/drawing/2014/main" id="{ACEC87C9-402B-434E-AEDF-BF927BE51C85}"/>
              </a:ext>
            </a:extLst>
          </p:cNvPr>
          <p:cNvSpPr>
            <a:spLocks noGrp="1"/>
          </p:cNvSpPr>
          <p:nvPr/>
        </p:nvSpPr>
        <p:spPr>
          <a:xfrm>
            <a:off x="939800" y="3924300"/>
            <a:ext cx="4572000" cy="292100"/>
          </a:xfrm>
          <a:prstGeom prst="rect">
            <a:avLst/>
          </a:prstGeom>
          <a:noFill/>
          <a:ln w="0">
            <a:noFill/>
          </a:ln>
        </p:spPr>
        <p:txBody>
          <a:bodyPr wrap="none" lIns="0" tIns="0" rIns="0" bIns="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Shared package registry</a:t>
            </a:r>
          </a:p>
        </p:txBody>
      </p:sp>
      <p:sp>
        <p:nvSpPr>
          <p:cNvPr id="2013" name="P8 redraw - registry header divider">
            <a:extLst>
              <a:ext uri="{FF2B5EF4-FFF2-40B4-BE49-F238E27FC236}">
                <a16:creationId xmlns:a16="http://schemas.microsoft.com/office/drawing/2014/main" id="{81139533-4DD4-430A-8B7D-57471EE76DD8}"/>
              </a:ext>
            </a:extLst>
          </p:cNvPr>
          <p:cNvSpPr>
            <a:spLocks noGrp="1"/>
          </p:cNvSpPr>
          <p:nvPr/>
        </p:nvSpPr>
        <p:spPr>
          <a:xfrm>
            <a:off x="812800" y="4254500"/>
            <a:ext cx="4826000" cy="127"/>
          </a:xfrm>
          <a:prstGeom prst="line">
            <a:avLst/>
          </a:prstGeom>
          <a:noFill/>
          <a:ln w="10160">
            <a:solidFill>
              <a:srgbClr val="666666"/>
            </a:solidFill>
          </a:ln>
        </p:spPr>
        <p:txBody>
          <a:bodyPr/>
          <a:lstStyle/>
          <a:p>
            <a:endParaRPr lang="en-US"/>
          </a:p>
        </p:txBody>
      </p:sp>
      <p:sp>
        <p:nvSpPr>
          <p:cNvPr id="2014" name="P8 redraw - package key">
            <a:extLst>
              <a:ext uri="{FF2B5EF4-FFF2-40B4-BE49-F238E27FC236}">
                <a16:creationId xmlns:a16="http://schemas.microsoft.com/office/drawing/2014/main" id="{37B49892-59CE-47AB-8E43-FB9C9FF293FF}"/>
              </a:ext>
            </a:extLst>
          </p:cNvPr>
          <p:cNvSpPr>
            <a:spLocks noGrp="1"/>
          </p:cNvSpPr>
          <p:nvPr/>
        </p:nvSpPr>
        <p:spPr>
          <a:xfrm>
            <a:off x="965200" y="4318000"/>
            <a:ext cx="1600200" cy="381000"/>
          </a:xfrm>
          <a:prstGeom prst="rect">
            <a:avLst/>
          </a:prstGeom>
          <a:noFill/>
          <a:ln w="0">
            <a:noFill/>
          </a:ln>
        </p:spPr>
        <p:txBody>
          <a:bodyPr wrap="none" lIns="0" tIns="0" rIns="0" bIns="0" anchor="ctr">
            <a:noAutofit/>
          </a:bodyPr>
          <a:lstStyle/>
          <a:p>
            <a:pPr algn="l">
              <a:defRPr sz="2000" b="1">
                <a:solidFill>
                  <a:srgbClr val="171717"/>
                </a:solidFill>
                <a:latin typeface="Calibri"/>
                <a:ea typeface="Calibri"/>
                <a:cs typeface="Calibri"/>
              </a:defRPr>
            </a:pPr>
            <a:r>
              <a:rPr sz="2000" b="1">
                <a:solidFill>
                  <a:srgbClr val="171717"/>
                </a:solidFill>
                <a:latin typeface="Calibri"/>
                <a:ea typeface="Calibri"/>
                <a:cs typeface="Calibri"/>
              </a:rPr>
              <a:t>Package X</a:t>
            </a:r>
          </a:p>
        </p:txBody>
      </p:sp>
      <p:sp>
        <p:nvSpPr>
          <p:cNvPr id="2015" name="P8 redraw - single version slot">
            <a:extLst>
              <a:ext uri="{FF2B5EF4-FFF2-40B4-BE49-F238E27FC236}">
                <a16:creationId xmlns:a16="http://schemas.microsoft.com/office/drawing/2014/main" id="{38E444CE-D11D-4830-AE4E-DEB491871D87}"/>
              </a:ext>
            </a:extLst>
          </p:cNvPr>
          <p:cNvSpPr>
            <a:spLocks noGrp="1"/>
          </p:cNvSpPr>
          <p:nvPr/>
        </p:nvSpPr>
        <p:spPr>
          <a:xfrm>
            <a:off x="2667000" y="4305300"/>
            <a:ext cx="2844800" cy="419100"/>
          </a:xfrm>
          <a:prstGeom prst="rect">
            <a:avLst/>
          </a:prstGeom>
          <a:solidFill>
            <a:srgbClr val="FFFFFF"/>
          </a:solidFill>
          <a:ln w="19050">
            <a:solidFill>
              <a:srgbClr val="DE3039"/>
            </a:solidFill>
          </a:ln>
        </p:spPr>
        <p:txBody>
          <a:bodyPr/>
          <a:lstStyle/>
          <a:p>
            <a:endParaRPr lang="en-US"/>
          </a:p>
        </p:txBody>
      </p:sp>
      <p:sp>
        <p:nvSpPr>
          <p:cNvPr id="2016" name="P8 redraw - slot version 1">
            <a:extLst>
              <a:ext uri="{FF2B5EF4-FFF2-40B4-BE49-F238E27FC236}">
                <a16:creationId xmlns:a16="http://schemas.microsoft.com/office/drawing/2014/main" id="{B58D93E5-D4B9-406C-906E-A8F01B401C10}"/>
              </a:ext>
            </a:extLst>
          </p:cNvPr>
          <p:cNvSpPr>
            <a:spLocks noGrp="1"/>
          </p:cNvSpPr>
          <p:nvPr/>
        </p:nvSpPr>
        <p:spPr>
          <a:xfrm>
            <a:off x="2844800" y="4356100"/>
            <a:ext cx="762000" cy="317500"/>
          </a:xfrm>
          <a:prstGeom prst="rect">
            <a:avLst/>
          </a:prstGeom>
          <a:solidFill>
            <a:srgbClr val="E9F3E7"/>
          </a:solidFill>
          <a:ln w="0">
            <a:noFill/>
          </a:ln>
        </p:spPr>
        <p:txBody>
          <a:bodyPr/>
          <a:lstStyle/>
          <a:p>
            <a:endParaRPr lang="en-US"/>
          </a:p>
        </p:txBody>
      </p:sp>
      <p:sp>
        <p:nvSpPr>
          <p:cNvPr id="2017" name="P8 redraw - slot version 1 label">
            <a:extLst>
              <a:ext uri="{FF2B5EF4-FFF2-40B4-BE49-F238E27FC236}">
                <a16:creationId xmlns:a16="http://schemas.microsoft.com/office/drawing/2014/main" id="{3125AE8B-D288-4A73-8763-7AA01F024811}"/>
              </a:ext>
            </a:extLst>
          </p:cNvPr>
          <p:cNvSpPr>
            <a:spLocks noGrp="1"/>
          </p:cNvSpPr>
          <p:nvPr/>
        </p:nvSpPr>
        <p:spPr>
          <a:xfrm>
            <a:off x="2844800" y="4356100"/>
            <a:ext cx="762000" cy="317500"/>
          </a:xfrm>
          <a:prstGeom prst="rect">
            <a:avLst/>
          </a:prstGeom>
          <a:noFill/>
          <a:ln w="0">
            <a:noFill/>
          </a:ln>
        </p:spPr>
        <p:txBody>
          <a:bodyPr wrap="none" lIns="0" tIns="0" rIns="0" bIns="0" anchor="ctr">
            <a:noAutofit/>
          </a:bodyPr>
          <a:lstStyle/>
          <a:p>
            <a:pPr algn="ctr">
              <a:defRPr sz="2100" b="1">
                <a:solidFill>
                  <a:srgbClr val="24824F"/>
                </a:solidFill>
                <a:latin typeface="Calibri"/>
                <a:ea typeface="Calibri"/>
                <a:cs typeface="Calibri"/>
              </a:defRPr>
            </a:pPr>
            <a:r>
              <a:rPr sz="2100" b="1">
                <a:solidFill>
                  <a:srgbClr val="24824F"/>
                </a:solidFill>
                <a:latin typeface="Calibri"/>
                <a:ea typeface="Calibri"/>
                <a:cs typeface="Calibri"/>
              </a:rPr>
              <a:t>v1</a:t>
            </a:r>
          </a:p>
        </p:txBody>
      </p:sp>
      <p:sp>
        <p:nvSpPr>
          <p:cNvPr id="2018" name="P8 redraw - exclusive choice">
            <a:extLst>
              <a:ext uri="{FF2B5EF4-FFF2-40B4-BE49-F238E27FC236}">
                <a16:creationId xmlns:a16="http://schemas.microsoft.com/office/drawing/2014/main" id="{9C1DA015-0E2B-4CE1-BB58-D1FD4A3D5F51}"/>
              </a:ext>
            </a:extLst>
          </p:cNvPr>
          <p:cNvSpPr>
            <a:spLocks noGrp="1"/>
          </p:cNvSpPr>
          <p:nvPr/>
        </p:nvSpPr>
        <p:spPr>
          <a:xfrm>
            <a:off x="3695700" y="4356100"/>
            <a:ext cx="673100" cy="317500"/>
          </a:xfrm>
          <a:prstGeom prst="rect">
            <a:avLst/>
          </a:prstGeom>
          <a:noFill/>
          <a:ln w="0">
            <a:noFill/>
          </a:ln>
        </p:spPr>
        <p:txBody>
          <a:bodyPr wrap="none" lIns="0" tIns="0" rIns="0" bIns="0" anchor="ctr">
            <a:noAutofit/>
          </a:bodyPr>
          <a:lstStyle/>
          <a:p>
            <a:pPr algn="ctr">
              <a:defRPr sz="1700" b="1">
                <a:solidFill>
                  <a:srgbClr val="DE3039"/>
                </a:solidFill>
                <a:latin typeface="Calibri"/>
                <a:ea typeface="Calibri"/>
                <a:cs typeface="Calibri"/>
              </a:defRPr>
            </a:pPr>
            <a:r>
              <a:rPr sz="1700" b="1">
                <a:solidFill>
                  <a:srgbClr val="DE3039"/>
                </a:solidFill>
                <a:latin typeface="Calibri"/>
                <a:ea typeface="Calibri"/>
                <a:cs typeface="Calibri"/>
              </a:rPr>
              <a:t>OR</a:t>
            </a:r>
          </a:p>
        </p:txBody>
      </p:sp>
      <p:sp>
        <p:nvSpPr>
          <p:cNvPr id="2019" name="P8 redraw - slot version 2">
            <a:extLst>
              <a:ext uri="{FF2B5EF4-FFF2-40B4-BE49-F238E27FC236}">
                <a16:creationId xmlns:a16="http://schemas.microsoft.com/office/drawing/2014/main" id="{1806D1C0-13F5-4CEE-AD78-417A3221FA5C}"/>
              </a:ext>
            </a:extLst>
          </p:cNvPr>
          <p:cNvSpPr>
            <a:spLocks noGrp="1"/>
          </p:cNvSpPr>
          <p:nvPr/>
        </p:nvSpPr>
        <p:spPr>
          <a:xfrm>
            <a:off x="4457700" y="4356100"/>
            <a:ext cx="762000" cy="317500"/>
          </a:xfrm>
          <a:prstGeom prst="rect">
            <a:avLst/>
          </a:prstGeom>
          <a:solidFill>
            <a:srgbClr val="E4EFF8"/>
          </a:solidFill>
          <a:ln w="0">
            <a:noFill/>
          </a:ln>
        </p:spPr>
        <p:txBody>
          <a:bodyPr/>
          <a:lstStyle/>
          <a:p>
            <a:endParaRPr lang="en-US"/>
          </a:p>
        </p:txBody>
      </p:sp>
      <p:sp>
        <p:nvSpPr>
          <p:cNvPr id="2020" name="P8 redraw - slot version 2 label">
            <a:extLst>
              <a:ext uri="{FF2B5EF4-FFF2-40B4-BE49-F238E27FC236}">
                <a16:creationId xmlns:a16="http://schemas.microsoft.com/office/drawing/2014/main" id="{24ABC96C-29CD-46AE-9B4D-B7EE6DCD773A}"/>
              </a:ext>
            </a:extLst>
          </p:cNvPr>
          <p:cNvSpPr>
            <a:spLocks noGrp="1"/>
          </p:cNvSpPr>
          <p:nvPr/>
        </p:nvSpPr>
        <p:spPr>
          <a:xfrm>
            <a:off x="4457700" y="4356100"/>
            <a:ext cx="762000" cy="317500"/>
          </a:xfrm>
          <a:prstGeom prst="rect">
            <a:avLst/>
          </a:prstGeom>
          <a:noFill/>
          <a:ln w="0">
            <a:noFill/>
          </a:ln>
        </p:spPr>
        <p:txBody>
          <a:bodyPr wrap="none" lIns="0" tIns="0" rIns="0" bIns="0" anchor="ctr">
            <a:noAutofit/>
          </a:bodyPr>
          <a:lstStyle/>
          <a:p>
            <a:pPr algn="ctr">
              <a:defRPr sz="2100" b="1">
                <a:solidFill>
                  <a:srgbClr val="32699A"/>
                </a:solidFill>
                <a:latin typeface="Calibri"/>
                <a:ea typeface="Calibri"/>
                <a:cs typeface="Calibri"/>
              </a:defRPr>
            </a:pPr>
            <a:r>
              <a:rPr sz="2100" b="1">
                <a:solidFill>
                  <a:srgbClr val="32699A"/>
                </a:solidFill>
                <a:latin typeface="Calibri"/>
                <a:ea typeface="Calibri"/>
                <a:cs typeface="Calibri"/>
              </a:rPr>
              <a:t>v2</a:t>
            </a:r>
          </a:p>
        </p:txBody>
      </p:sp>
      <p:sp>
        <p:nvSpPr>
          <p:cNvPr id="2021" name="P8 redraw - visibility tenant 1 title">
            <a:extLst>
              <a:ext uri="{FF2B5EF4-FFF2-40B4-BE49-F238E27FC236}">
                <a16:creationId xmlns:a16="http://schemas.microsoft.com/office/drawing/2014/main" id="{D47D763C-AC9A-4EBE-8DB9-3C594F559660}"/>
              </a:ext>
            </a:extLst>
          </p:cNvPr>
          <p:cNvSpPr>
            <a:spLocks noGrp="1"/>
          </p:cNvSpPr>
          <p:nvPr/>
        </p:nvSpPr>
        <p:spPr>
          <a:xfrm>
            <a:off x="6591300" y="2603500"/>
            <a:ext cx="2857500" cy="317500"/>
          </a:xfrm>
          <a:prstGeom prst="rect">
            <a:avLst/>
          </a:prstGeom>
          <a:noFill/>
          <a:ln w="0">
            <a:noFill/>
          </a:ln>
        </p:spPr>
        <p:txBody>
          <a:bodyPr wrap="none" lIns="0" tIns="0" rIns="0" bIns="0" anchor="ctr">
            <a:noAutofit/>
          </a:bodyPr>
          <a:lstStyle/>
          <a:p>
            <a:pPr algn="ctr">
              <a:defRPr sz="1800" b="1">
                <a:solidFill>
                  <a:srgbClr val="24824F"/>
                </a:solidFill>
                <a:latin typeface="Calibri"/>
                <a:ea typeface="Calibri"/>
                <a:cs typeface="Calibri"/>
              </a:defRPr>
            </a:pPr>
            <a:r>
              <a:rPr sz="1800" b="1">
                <a:solidFill>
                  <a:srgbClr val="24824F"/>
                </a:solidFill>
                <a:latin typeface="Calibri"/>
                <a:ea typeface="Calibri"/>
                <a:cs typeface="Calibri"/>
              </a:rPr>
              <a:t>Tenant 1</a:t>
            </a:r>
          </a:p>
        </p:txBody>
      </p:sp>
      <p:sp>
        <p:nvSpPr>
          <p:cNvPr id="2022" name="P8 redraw - tenant 1 list boundary">
            <a:extLst>
              <a:ext uri="{FF2B5EF4-FFF2-40B4-BE49-F238E27FC236}">
                <a16:creationId xmlns:a16="http://schemas.microsoft.com/office/drawing/2014/main" id="{0822F83E-E574-45C0-8F33-423152686311}"/>
              </a:ext>
            </a:extLst>
          </p:cNvPr>
          <p:cNvSpPr>
            <a:spLocks noGrp="1"/>
          </p:cNvSpPr>
          <p:nvPr/>
        </p:nvSpPr>
        <p:spPr>
          <a:xfrm>
            <a:off x="6591300" y="2984500"/>
            <a:ext cx="2857500" cy="1828800"/>
          </a:xfrm>
          <a:prstGeom prst="rect">
            <a:avLst/>
          </a:prstGeom>
          <a:solidFill>
            <a:srgbClr val="FFFFFF"/>
          </a:solidFill>
          <a:ln w="12700">
            <a:solidFill>
              <a:srgbClr val="24824F"/>
            </a:solidFill>
          </a:ln>
        </p:spPr>
        <p:txBody>
          <a:bodyPr/>
          <a:lstStyle/>
          <a:p>
            <a:endParaRPr lang="en-US"/>
          </a:p>
        </p:txBody>
      </p:sp>
      <p:sp>
        <p:nvSpPr>
          <p:cNvPr id="2023" name="P8 redraw - list heading band">
            <a:extLst>
              <a:ext uri="{FF2B5EF4-FFF2-40B4-BE49-F238E27FC236}">
                <a16:creationId xmlns:a16="http://schemas.microsoft.com/office/drawing/2014/main" id="{58B852FE-D582-4D18-B382-7DC13081FF29}"/>
              </a:ext>
            </a:extLst>
          </p:cNvPr>
          <p:cNvSpPr>
            <a:spLocks noGrp="1"/>
          </p:cNvSpPr>
          <p:nvPr/>
        </p:nvSpPr>
        <p:spPr>
          <a:xfrm>
            <a:off x="6597650" y="2990850"/>
            <a:ext cx="2844800" cy="381000"/>
          </a:xfrm>
          <a:prstGeom prst="rect">
            <a:avLst/>
          </a:prstGeom>
          <a:solidFill>
            <a:srgbClr val="F6F6F6"/>
          </a:solidFill>
          <a:ln w="0">
            <a:noFill/>
          </a:ln>
        </p:spPr>
        <p:txBody>
          <a:bodyPr/>
          <a:lstStyle/>
          <a:p>
            <a:endParaRPr lang="en-US"/>
          </a:p>
        </p:txBody>
      </p:sp>
      <p:sp>
        <p:nvSpPr>
          <p:cNvPr id="2024" name="P8 redraw - list heading">
            <a:extLst>
              <a:ext uri="{FF2B5EF4-FFF2-40B4-BE49-F238E27FC236}">
                <a16:creationId xmlns:a16="http://schemas.microsoft.com/office/drawing/2014/main" id="{45A1D538-23D6-4DAE-925A-132CF19B8869}"/>
              </a:ext>
            </a:extLst>
          </p:cNvPr>
          <p:cNvSpPr>
            <a:spLocks noGrp="1"/>
          </p:cNvSpPr>
          <p:nvPr/>
        </p:nvSpPr>
        <p:spPr>
          <a:xfrm>
            <a:off x="6680200" y="3022600"/>
            <a:ext cx="2679700" cy="304800"/>
          </a:xfrm>
          <a:prstGeom prst="rect">
            <a:avLst/>
          </a:prstGeom>
          <a:noFill/>
          <a:ln w="0">
            <a:noFill/>
          </a:ln>
        </p:spPr>
        <p:txBody>
          <a:bodyPr wrap="none" lIns="0" tIns="0" rIns="0" bIns="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View of running tasks</a:t>
            </a:r>
          </a:p>
        </p:txBody>
      </p:sp>
      <p:sp>
        <p:nvSpPr>
          <p:cNvPr id="2025" name="P8 redraw - list heading divider">
            <a:extLst>
              <a:ext uri="{FF2B5EF4-FFF2-40B4-BE49-F238E27FC236}">
                <a16:creationId xmlns:a16="http://schemas.microsoft.com/office/drawing/2014/main" id="{E92EE844-3ACC-40D8-9E5E-120D8CD4D1D8}"/>
              </a:ext>
            </a:extLst>
          </p:cNvPr>
          <p:cNvSpPr>
            <a:spLocks noGrp="1"/>
          </p:cNvSpPr>
          <p:nvPr/>
        </p:nvSpPr>
        <p:spPr>
          <a:xfrm>
            <a:off x="6591300" y="3378200"/>
            <a:ext cx="2857500" cy="127"/>
          </a:xfrm>
          <a:prstGeom prst="line">
            <a:avLst/>
          </a:prstGeom>
          <a:noFill/>
          <a:ln w="10160">
            <a:solidFill>
              <a:srgbClr val="24824F"/>
            </a:solidFill>
          </a:ln>
        </p:spPr>
        <p:txBody>
          <a:bodyPr/>
          <a:lstStyle/>
          <a:p>
            <a:endParaRPr lang="en-US"/>
          </a:p>
        </p:txBody>
      </p:sp>
      <p:sp>
        <p:nvSpPr>
          <p:cNvPr id="2026" name="P8 redraw - own task row">
            <a:extLst>
              <a:ext uri="{FF2B5EF4-FFF2-40B4-BE49-F238E27FC236}">
                <a16:creationId xmlns:a16="http://schemas.microsoft.com/office/drawing/2014/main" id="{8EA513C1-DAED-41B2-AFAB-65F1D86C3644}"/>
              </a:ext>
            </a:extLst>
          </p:cNvPr>
          <p:cNvSpPr>
            <a:spLocks noGrp="1"/>
          </p:cNvSpPr>
          <p:nvPr/>
        </p:nvSpPr>
        <p:spPr>
          <a:xfrm>
            <a:off x="6743700" y="3517900"/>
            <a:ext cx="2552700" cy="444500"/>
          </a:xfrm>
          <a:prstGeom prst="rect">
            <a:avLst/>
          </a:prstGeom>
          <a:solidFill>
            <a:srgbClr val="E9F3E7"/>
          </a:solidFill>
          <a:ln w="0">
            <a:noFill/>
          </a:ln>
        </p:spPr>
        <p:txBody>
          <a:bodyPr/>
          <a:lstStyle/>
          <a:p>
            <a:endParaRPr lang="en-US"/>
          </a:p>
        </p:txBody>
      </p:sp>
      <p:sp>
        <p:nvSpPr>
          <p:cNvPr id="2027" name="P8 redraw - own task name">
            <a:extLst>
              <a:ext uri="{FF2B5EF4-FFF2-40B4-BE49-F238E27FC236}">
                <a16:creationId xmlns:a16="http://schemas.microsoft.com/office/drawing/2014/main" id="{EE6204B6-4792-4FB7-9A48-3F1461AF88E5}"/>
              </a:ext>
            </a:extLst>
          </p:cNvPr>
          <p:cNvSpPr>
            <a:spLocks noGrp="1"/>
          </p:cNvSpPr>
          <p:nvPr/>
        </p:nvSpPr>
        <p:spPr>
          <a:xfrm>
            <a:off x="6870700" y="3556000"/>
            <a:ext cx="2298700" cy="368300"/>
          </a:xfrm>
          <a:prstGeom prst="rect">
            <a:avLst/>
          </a:prstGeom>
          <a:noFill/>
          <a:ln w="0">
            <a:noFill/>
          </a:ln>
        </p:spPr>
        <p:txBody>
          <a:bodyPr wrap="none" lIns="0" tIns="0" rIns="0" bIns="0" anchor="ctr">
            <a:noAutofit/>
          </a:bodyPr>
          <a:lstStyle/>
          <a:p>
            <a:pPr algn="l">
              <a:defRPr sz="2000" b="0">
                <a:solidFill>
                  <a:srgbClr val="171717"/>
                </a:solidFill>
                <a:latin typeface="Calibri"/>
                <a:ea typeface="Calibri"/>
                <a:cs typeface="Calibri"/>
              </a:defRPr>
            </a:pPr>
            <a:r>
              <a:rPr sz="2000" b="0">
                <a:solidFill>
                  <a:srgbClr val="171717"/>
                </a:solidFill>
                <a:latin typeface="Calibri"/>
                <a:ea typeface="Calibri"/>
                <a:cs typeface="Calibri"/>
              </a:rPr>
              <a:t>App X  (own)</a:t>
            </a:r>
          </a:p>
        </p:txBody>
      </p:sp>
      <p:sp>
        <p:nvSpPr>
          <p:cNvPr id="2028" name="P8 redraw - foreign task row">
            <a:extLst>
              <a:ext uri="{FF2B5EF4-FFF2-40B4-BE49-F238E27FC236}">
                <a16:creationId xmlns:a16="http://schemas.microsoft.com/office/drawing/2014/main" id="{E16A5BB1-2917-4CEF-8134-314349F1B48E}"/>
              </a:ext>
            </a:extLst>
          </p:cNvPr>
          <p:cNvSpPr>
            <a:spLocks noGrp="1"/>
          </p:cNvSpPr>
          <p:nvPr/>
        </p:nvSpPr>
        <p:spPr>
          <a:xfrm>
            <a:off x="6743700" y="4191000"/>
            <a:ext cx="2552700" cy="444500"/>
          </a:xfrm>
          <a:prstGeom prst="rect">
            <a:avLst/>
          </a:prstGeom>
          <a:solidFill>
            <a:srgbClr val="E4EFF8"/>
          </a:solidFill>
          <a:ln w="19050">
            <a:solidFill>
              <a:srgbClr val="DE3039"/>
            </a:solidFill>
          </a:ln>
        </p:spPr>
        <p:txBody>
          <a:bodyPr/>
          <a:lstStyle/>
          <a:p>
            <a:endParaRPr lang="en-US"/>
          </a:p>
        </p:txBody>
      </p:sp>
      <p:sp>
        <p:nvSpPr>
          <p:cNvPr id="2029" name="P8 redraw - foreign task name">
            <a:extLst>
              <a:ext uri="{FF2B5EF4-FFF2-40B4-BE49-F238E27FC236}">
                <a16:creationId xmlns:a16="http://schemas.microsoft.com/office/drawing/2014/main" id="{0154B93B-86C7-4512-977D-17877BF96BD3}"/>
              </a:ext>
            </a:extLst>
          </p:cNvPr>
          <p:cNvSpPr>
            <a:spLocks noGrp="1"/>
          </p:cNvSpPr>
          <p:nvPr/>
        </p:nvSpPr>
        <p:spPr>
          <a:xfrm>
            <a:off x="6870700" y="4229100"/>
            <a:ext cx="2298700" cy="368300"/>
          </a:xfrm>
          <a:prstGeom prst="rect">
            <a:avLst/>
          </a:prstGeom>
          <a:noFill/>
          <a:ln w="0">
            <a:noFill/>
          </a:ln>
        </p:spPr>
        <p:txBody>
          <a:bodyPr wrap="none" lIns="0" tIns="0" rIns="0" bIns="0" anchor="ctr">
            <a:noAutofit/>
          </a:bodyPr>
          <a:lstStyle/>
          <a:p>
            <a:pPr algn="l">
              <a:defRPr sz="1900" b="0">
                <a:solidFill>
                  <a:srgbClr val="171717"/>
                </a:solidFill>
                <a:latin typeface="Calibri"/>
                <a:ea typeface="Calibri"/>
                <a:cs typeface="Calibri"/>
              </a:defRPr>
            </a:pPr>
            <a:r>
              <a:rPr sz="1900" b="0">
                <a:solidFill>
                  <a:srgbClr val="171717"/>
                </a:solidFill>
                <a:latin typeface="Calibri"/>
                <a:ea typeface="Calibri"/>
                <a:cs typeface="Calibri"/>
              </a:rPr>
              <a:t>App Y  (Tenant 2)</a:t>
            </a:r>
          </a:p>
        </p:txBody>
      </p:sp>
      <p:sp>
        <p:nvSpPr>
          <p:cNvPr id="2030" name="P8 redraw - visibility tenant 2 title">
            <a:extLst>
              <a:ext uri="{FF2B5EF4-FFF2-40B4-BE49-F238E27FC236}">
                <a16:creationId xmlns:a16="http://schemas.microsoft.com/office/drawing/2014/main" id="{1D475552-80E6-44FC-93AF-8C0D93F7FC62}"/>
              </a:ext>
            </a:extLst>
          </p:cNvPr>
          <p:cNvSpPr>
            <a:spLocks noGrp="1"/>
          </p:cNvSpPr>
          <p:nvPr/>
        </p:nvSpPr>
        <p:spPr>
          <a:xfrm>
            <a:off x="10045700" y="2603500"/>
            <a:ext cx="1511300" cy="317500"/>
          </a:xfrm>
          <a:prstGeom prst="rect">
            <a:avLst/>
          </a:prstGeom>
          <a:noFill/>
          <a:ln w="0">
            <a:noFill/>
          </a:ln>
        </p:spPr>
        <p:txBody>
          <a:bodyPr wrap="none" lIns="0" tIns="0" rIns="0" bIns="0" anchor="ctr">
            <a:noAutofit/>
          </a:bodyPr>
          <a:lstStyle/>
          <a:p>
            <a:pPr algn="ctr">
              <a:defRPr sz="1800" b="1">
                <a:solidFill>
                  <a:srgbClr val="32699A"/>
                </a:solidFill>
                <a:latin typeface="Calibri"/>
                <a:ea typeface="Calibri"/>
                <a:cs typeface="Calibri"/>
              </a:defRPr>
            </a:pPr>
            <a:r>
              <a:rPr sz="1800" b="1">
                <a:solidFill>
                  <a:srgbClr val="32699A"/>
                </a:solidFill>
                <a:latin typeface="Calibri"/>
                <a:ea typeface="Calibri"/>
                <a:cs typeface="Calibri"/>
              </a:rPr>
              <a:t>Tenant 2</a:t>
            </a:r>
          </a:p>
        </p:txBody>
      </p:sp>
      <p:sp>
        <p:nvSpPr>
          <p:cNvPr id="2031" name="P8 redraw - tenant 2 running app">
            <a:extLst>
              <a:ext uri="{FF2B5EF4-FFF2-40B4-BE49-F238E27FC236}">
                <a16:creationId xmlns:a16="http://schemas.microsoft.com/office/drawing/2014/main" id="{F2ABA5CA-BE7B-41F7-94DB-2A2654FF0043}"/>
              </a:ext>
            </a:extLst>
          </p:cNvPr>
          <p:cNvSpPr>
            <a:spLocks noGrp="1"/>
          </p:cNvSpPr>
          <p:nvPr/>
        </p:nvSpPr>
        <p:spPr>
          <a:xfrm>
            <a:off x="10045700" y="2984500"/>
            <a:ext cx="1511300" cy="812800"/>
          </a:xfrm>
          <a:prstGeom prst="rect">
            <a:avLst/>
          </a:prstGeom>
          <a:solidFill>
            <a:srgbClr val="E4EFF8"/>
          </a:solidFill>
          <a:ln w="12700">
            <a:solidFill>
              <a:srgbClr val="32699A"/>
            </a:solidFill>
          </a:ln>
        </p:spPr>
        <p:txBody>
          <a:bodyPr/>
          <a:lstStyle/>
          <a:p>
            <a:endParaRPr lang="en-US"/>
          </a:p>
        </p:txBody>
      </p:sp>
      <p:sp>
        <p:nvSpPr>
          <p:cNvPr id="2032" name="P8 redraw - tenant 2 app name">
            <a:extLst>
              <a:ext uri="{FF2B5EF4-FFF2-40B4-BE49-F238E27FC236}">
                <a16:creationId xmlns:a16="http://schemas.microsoft.com/office/drawing/2014/main" id="{A33473EC-E273-450B-A968-38E32A9C0EFD}"/>
              </a:ext>
            </a:extLst>
          </p:cNvPr>
          <p:cNvSpPr>
            <a:spLocks noGrp="1"/>
          </p:cNvSpPr>
          <p:nvPr/>
        </p:nvSpPr>
        <p:spPr>
          <a:xfrm>
            <a:off x="10121900" y="3060700"/>
            <a:ext cx="1358900" cy="355600"/>
          </a:xfrm>
          <a:prstGeom prst="rect">
            <a:avLst/>
          </a:prstGeom>
          <a:noFill/>
          <a:ln w="0">
            <a:noFill/>
          </a:ln>
        </p:spPr>
        <p:txBody>
          <a:bodyPr wrap="none" lIns="0" tIns="0" rIns="0" bIns="0" anchor="ctr">
            <a:noAutofit/>
          </a:bodyPr>
          <a:lstStyle/>
          <a:p>
            <a:pPr algn="ctr">
              <a:defRPr sz="2200" b="0">
                <a:solidFill>
                  <a:srgbClr val="171717"/>
                </a:solidFill>
                <a:latin typeface="Calibri"/>
                <a:ea typeface="Calibri"/>
                <a:cs typeface="Calibri"/>
              </a:defRPr>
            </a:pPr>
            <a:r>
              <a:rPr sz="2200" b="0">
                <a:solidFill>
                  <a:srgbClr val="171717"/>
                </a:solidFill>
                <a:latin typeface="Calibri"/>
                <a:ea typeface="Calibri"/>
                <a:cs typeface="Calibri"/>
              </a:rPr>
              <a:t>App Y</a:t>
            </a:r>
          </a:p>
        </p:txBody>
      </p:sp>
      <p:sp>
        <p:nvSpPr>
          <p:cNvPr id="2033" name="P8 redraw - tenant 2 running label">
            <a:extLst>
              <a:ext uri="{FF2B5EF4-FFF2-40B4-BE49-F238E27FC236}">
                <a16:creationId xmlns:a16="http://schemas.microsoft.com/office/drawing/2014/main" id="{9D12159A-C3D4-4032-A529-1C162AB653A1}"/>
              </a:ext>
            </a:extLst>
          </p:cNvPr>
          <p:cNvSpPr>
            <a:spLocks noGrp="1"/>
          </p:cNvSpPr>
          <p:nvPr/>
        </p:nvSpPr>
        <p:spPr>
          <a:xfrm>
            <a:off x="10121900" y="3441700"/>
            <a:ext cx="1358900" cy="279400"/>
          </a:xfrm>
          <a:prstGeom prst="rect">
            <a:avLst/>
          </a:prstGeom>
          <a:noFill/>
          <a:ln w="0">
            <a:noFill/>
          </a:ln>
        </p:spPr>
        <p:txBody>
          <a:bodyPr wrap="none" lIns="0" tIns="0" rIns="0" bIns="0" anchor="ctr">
            <a:noAutofit/>
          </a:bodyPr>
          <a:lstStyle/>
          <a:p>
            <a:pPr algn="ctr">
              <a:defRPr sz="1700" b="0">
                <a:solidFill>
                  <a:srgbClr val="32699A"/>
                </a:solidFill>
                <a:latin typeface="Calibri"/>
                <a:ea typeface="Calibri"/>
                <a:cs typeface="Calibri"/>
              </a:defRPr>
            </a:pPr>
            <a:r>
              <a:rPr sz="1700" b="0">
                <a:solidFill>
                  <a:srgbClr val="32699A"/>
                </a:solidFill>
                <a:latin typeface="Calibri"/>
                <a:ea typeface="Calibri"/>
                <a:cs typeface="Calibri"/>
              </a:rPr>
              <a:t>running</a:t>
            </a:r>
          </a:p>
        </p:txBody>
      </p:sp>
      <p:sp>
        <p:nvSpPr>
          <p:cNvPr id="2034" name="P8 redraw - visibility leak vertical">
            <a:extLst>
              <a:ext uri="{FF2B5EF4-FFF2-40B4-BE49-F238E27FC236}">
                <a16:creationId xmlns:a16="http://schemas.microsoft.com/office/drawing/2014/main" id="{57A62C7D-4445-4B04-AE89-5FC4C1236A67}"/>
              </a:ext>
            </a:extLst>
          </p:cNvPr>
          <p:cNvSpPr>
            <a:spLocks noGrp="1"/>
          </p:cNvSpPr>
          <p:nvPr/>
        </p:nvSpPr>
        <p:spPr>
          <a:xfrm>
            <a:off x="10795000" y="3797300"/>
            <a:ext cx="127" cy="622300"/>
          </a:xfrm>
          <a:prstGeom prst="line">
            <a:avLst/>
          </a:prstGeom>
          <a:noFill/>
          <a:ln w="22860">
            <a:solidFill>
              <a:srgbClr val="DE3039"/>
            </a:solidFill>
          </a:ln>
        </p:spPr>
        <p:txBody>
          <a:bodyPr/>
          <a:lstStyle/>
          <a:p>
            <a:endParaRPr lang="en-US"/>
          </a:p>
        </p:txBody>
      </p:sp>
      <p:sp>
        <p:nvSpPr>
          <p:cNvPr id="2035" name="P8 redraw - visibility leak left shaft">
            <a:extLst>
              <a:ext uri="{FF2B5EF4-FFF2-40B4-BE49-F238E27FC236}">
                <a16:creationId xmlns:a16="http://schemas.microsoft.com/office/drawing/2014/main" id="{F228BE56-1683-4097-A272-9AAE0822602C}"/>
              </a:ext>
            </a:extLst>
          </p:cNvPr>
          <p:cNvSpPr>
            <a:spLocks noGrp="1"/>
          </p:cNvSpPr>
          <p:nvPr/>
        </p:nvSpPr>
        <p:spPr>
          <a:xfrm>
            <a:off x="9525000" y="4419600"/>
            <a:ext cx="1270000" cy="127"/>
          </a:xfrm>
          <a:prstGeom prst="line">
            <a:avLst/>
          </a:prstGeom>
          <a:noFill/>
          <a:ln w="22860">
            <a:solidFill>
              <a:srgbClr val="DE3039"/>
            </a:solidFill>
          </a:ln>
        </p:spPr>
        <p:txBody>
          <a:bodyPr/>
          <a:lstStyle/>
          <a:p>
            <a:endParaRPr lang="en-US"/>
          </a:p>
        </p:txBody>
      </p:sp>
      <p:sp>
        <p:nvSpPr>
          <p:cNvPr id="2036" name="P8 redraw - visibility leak left head">
            <a:extLst>
              <a:ext uri="{FF2B5EF4-FFF2-40B4-BE49-F238E27FC236}">
                <a16:creationId xmlns:a16="http://schemas.microsoft.com/office/drawing/2014/main" id="{931F102E-9C65-4001-829A-AC4E06AE310D}"/>
              </a:ext>
            </a:extLst>
          </p:cNvPr>
          <p:cNvSpPr>
            <a:spLocks noGrp="1"/>
          </p:cNvSpPr>
          <p:nvPr/>
        </p:nvSpPr>
        <p:spPr>
          <a:xfrm rot="16200000">
            <a:off x="9417050" y="4375150"/>
            <a:ext cx="88900" cy="88900"/>
          </a:xfrm>
          <a:prstGeom prst="triangle">
            <a:avLst/>
          </a:prstGeom>
          <a:solidFill>
            <a:srgbClr val="DE3039"/>
          </a:solidFill>
          <a:ln w="0">
            <a:noFill/>
          </a:ln>
        </p:spPr>
        <p:txBody>
          <a:bodyPr/>
          <a:lstStyle/>
          <a:p>
            <a:endParaRPr lang="en-US"/>
          </a:p>
        </p:txBody>
      </p:sp>
      <p:sp>
        <p:nvSpPr>
          <p:cNvPr id="2037" name="P8 redraw - visibility leak label">
            <a:extLst>
              <a:ext uri="{FF2B5EF4-FFF2-40B4-BE49-F238E27FC236}">
                <a16:creationId xmlns:a16="http://schemas.microsoft.com/office/drawing/2014/main" id="{5F5A1731-D857-4752-A588-27F3376E24C0}"/>
              </a:ext>
            </a:extLst>
          </p:cNvPr>
          <p:cNvSpPr>
            <a:spLocks noGrp="1"/>
          </p:cNvSpPr>
          <p:nvPr/>
        </p:nvSpPr>
        <p:spPr>
          <a:xfrm>
            <a:off x="9550400" y="4521200"/>
            <a:ext cx="1981200" cy="279400"/>
          </a:xfrm>
          <a:prstGeom prst="rect">
            <a:avLst/>
          </a:prstGeom>
          <a:noFill/>
          <a:ln w="0">
            <a:noFill/>
          </a:ln>
        </p:spPr>
        <p:txBody>
          <a:bodyPr wrap="none" lIns="0" tIns="0" rIns="0" bIns="0" anchor="ctr">
            <a:noAutofit/>
          </a:bodyPr>
          <a:lstStyle/>
          <a:p>
            <a:pPr algn="ctr">
              <a:defRPr sz="1600" b="1">
                <a:solidFill>
                  <a:srgbClr val="DE3039"/>
                </a:solidFill>
                <a:latin typeface="Calibri"/>
                <a:ea typeface="Calibri"/>
                <a:cs typeface="Calibri"/>
              </a:defRPr>
            </a:pPr>
            <a:r>
              <a:rPr sz="1600" b="1">
                <a:solidFill>
                  <a:srgbClr val="DE3039"/>
                </a:solidFill>
                <a:latin typeface="Calibri"/>
                <a:ea typeface="Calibri"/>
                <a:cs typeface="Calibri"/>
              </a:rPr>
              <a:t>also visible</a:t>
            </a:r>
          </a:p>
        </p:txBody>
      </p:sp>
    </p:spTree>
    <p:extLst>
      <p:ext uri="{BB962C8B-B14F-4D97-AF65-F5344CB8AC3E}">
        <p14:creationId xmlns:p14="http://schemas.microsoft.com/office/powerpoint/2010/main" val="2066241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40D0B840-B323-41D0-BA9A-9313BCCD3E5D}"/>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Why Not Modify the Android Framework?</a:t>
            </a:r>
          </a:p>
        </p:txBody>
      </p:sp>
      <p:sp>
        <p:nvSpPr>
          <p:cNvPr id="2" name="Subtitle">
            <a:extLst>
              <a:ext uri="{FF2B5EF4-FFF2-40B4-BE49-F238E27FC236}">
                <a16:creationId xmlns:a16="http://schemas.microsoft.com/office/drawing/2014/main" id="{7962DF50-0982-4F08-92AD-4C5D2B064D7B}"/>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Naive approach: make framework services and APIs tenant-aware.</a:t>
            </a:r>
          </a:p>
        </p:txBody>
      </p:sp>
      <p:sp>
        <p:nvSpPr>
          <p:cNvPr id="3" name="Codebase size">
            <a:extLst>
              <a:ext uri="{FF2B5EF4-FFF2-40B4-BE49-F238E27FC236}">
                <a16:creationId xmlns:a16="http://schemas.microsoft.com/office/drawing/2014/main" id="{4ADCDDE9-68B2-44B8-AD9E-E4014A531E3E}"/>
              </a:ext>
            </a:extLst>
          </p:cNvPr>
          <p:cNvSpPr>
            <a:spLocks noGrp="1"/>
          </p:cNvSpPr>
          <p:nvPr/>
        </p:nvSpPr>
        <p:spPr>
          <a:xfrm>
            <a:off x="685800" y="2565400"/>
            <a:ext cx="3810000" cy="787400"/>
          </a:xfrm>
          <a:prstGeom prst="rect">
            <a:avLst/>
          </a:prstGeom>
          <a:noFill/>
          <a:ln w="0">
            <a:noFill/>
          </a:ln>
        </p:spPr>
        <p:txBody>
          <a:bodyPr wrap="none" lIns="0" tIns="0" rIns="0" bIns="0" anchor="t">
            <a:noAutofit/>
          </a:bodyPr>
          <a:lstStyle/>
          <a:p>
            <a:pPr algn="ctr">
              <a:defRPr sz="4400" b="1">
                <a:solidFill>
                  <a:srgbClr val="DE3039"/>
                </a:solidFill>
                <a:latin typeface="Calibri"/>
                <a:ea typeface="Calibri"/>
                <a:cs typeface="Calibri"/>
              </a:defRPr>
            </a:pPr>
            <a:r>
              <a:rPr sz="4400" b="1">
                <a:solidFill>
                  <a:srgbClr val="DE3039"/>
                </a:solidFill>
                <a:latin typeface="Calibri"/>
                <a:ea typeface="Calibri"/>
                <a:cs typeface="Calibri"/>
              </a:rPr>
              <a:t>7.5M</a:t>
            </a:r>
          </a:p>
        </p:txBody>
      </p:sp>
      <p:sp>
        <p:nvSpPr>
          <p:cNvPr id="4" name="Codebase unit">
            <a:extLst>
              <a:ext uri="{FF2B5EF4-FFF2-40B4-BE49-F238E27FC236}">
                <a16:creationId xmlns:a16="http://schemas.microsoft.com/office/drawing/2014/main" id="{D0E37670-0440-4DC1-9E6F-7102ACA98F14}"/>
              </a:ext>
            </a:extLst>
          </p:cNvPr>
          <p:cNvSpPr>
            <a:spLocks noGrp="1"/>
          </p:cNvSpPr>
          <p:nvPr/>
        </p:nvSpPr>
        <p:spPr>
          <a:xfrm>
            <a:off x="685800" y="3365500"/>
            <a:ext cx="3810000" cy="431800"/>
          </a:xfrm>
          <a:prstGeom prst="rect">
            <a:avLst/>
          </a:prstGeom>
          <a:noFill/>
          <a:ln w="0">
            <a:noFill/>
          </a:ln>
        </p:spPr>
        <p:txBody>
          <a:bodyPr wrap="none" lIns="0" tIns="0" rIns="0" bIns="0" anchor="t">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lines of framework code</a:t>
            </a:r>
          </a:p>
        </p:txBody>
      </p:sp>
      <p:sp>
        <p:nvSpPr>
          <p:cNvPr id="5" name="Codebase date">
            <a:extLst>
              <a:ext uri="{FF2B5EF4-FFF2-40B4-BE49-F238E27FC236}">
                <a16:creationId xmlns:a16="http://schemas.microsoft.com/office/drawing/2014/main" id="{5A5A7547-B605-4DD6-80C8-522CF6F8F86D}"/>
              </a:ext>
            </a:extLst>
          </p:cNvPr>
          <p:cNvSpPr>
            <a:spLocks noGrp="1"/>
          </p:cNvSpPr>
          <p:nvPr/>
        </p:nvSpPr>
        <p:spPr>
          <a:xfrm>
            <a:off x="685800" y="3848100"/>
            <a:ext cx="3810000" cy="342900"/>
          </a:xfrm>
          <a:prstGeom prst="rect">
            <a:avLst/>
          </a:prstGeom>
          <a:noFill/>
          <a:ln w="0">
            <a:noFill/>
          </a:ln>
        </p:spPr>
        <p:txBody>
          <a:bodyPr wrap="none" lIns="0" tIns="0" rIns="0" bIns="0" anchor="t">
            <a:noAutofit/>
          </a:bodyPr>
          <a:lstStyle/>
          <a:p>
            <a:pPr algn="ctr">
              <a:defRPr sz="1800" b="0">
                <a:solidFill>
                  <a:srgbClr val="666666"/>
                </a:solidFill>
                <a:latin typeface="Calibri"/>
                <a:ea typeface="Calibri"/>
                <a:cs typeface="Calibri"/>
              </a:defRPr>
            </a:pPr>
            <a:r>
              <a:rPr sz="1800" b="0">
                <a:solidFill>
                  <a:srgbClr val="666666"/>
                </a:solidFill>
                <a:latin typeface="Calibri"/>
                <a:ea typeface="Calibri"/>
                <a:cs typeface="Calibri"/>
              </a:rPr>
              <a:t>Android, as of 2025</a:t>
            </a:r>
          </a:p>
        </p:txBody>
      </p:sp>
      <p:sp>
        <p:nvSpPr>
          <p:cNvPr id="6" name="Invasive changes heading">
            <a:extLst>
              <a:ext uri="{FF2B5EF4-FFF2-40B4-BE49-F238E27FC236}">
                <a16:creationId xmlns:a16="http://schemas.microsoft.com/office/drawing/2014/main" id="{20D67225-2600-4392-91B8-19BFF5745C46}"/>
              </a:ext>
            </a:extLst>
          </p:cNvPr>
          <p:cNvSpPr>
            <a:spLocks noGrp="1"/>
          </p:cNvSpPr>
          <p:nvPr/>
        </p:nvSpPr>
        <p:spPr>
          <a:xfrm>
            <a:off x="5105400" y="1917700"/>
            <a:ext cx="6400800" cy="393700"/>
          </a:xfrm>
          <a:prstGeom prst="rect">
            <a:avLst/>
          </a:prstGeom>
          <a:noFill/>
          <a:ln w="0">
            <a:noFill/>
          </a:ln>
        </p:spPr>
        <p:txBody>
          <a:bodyPr wrap="none" lIns="0" tIns="0" rIns="0" bIns="0" anchor="t">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Invasive API changes</a:t>
            </a:r>
          </a:p>
        </p:txBody>
      </p:sp>
      <p:sp>
        <p:nvSpPr>
          <p:cNvPr id="7" name="Invasive changes detail">
            <a:extLst>
              <a:ext uri="{FF2B5EF4-FFF2-40B4-BE49-F238E27FC236}">
                <a16:creationId xmlns:a16="http://schemas.microsoft.com/office/drawing/2014/main" id="{381D491B-E9D5-436F-9124-5DE93978BA97}"/>
              </a:ext>
            </a:extLst>
          </p:cNvPr>
          <p:cNvSpPr>
            <a:spLocks noGrp="1"/>
          </p:cNvSpPr>
          <p:nvPr/>
        </p:nvSpPr>
        <p:spPr>
          <a:xfrm>
            <a:off x="5105400" y="2374900"/>
            <a:ext cx="6400800" cy="431800"/>
          </a:xfrm>
          <a:prstGeom prst="rect">
            <a:avLst/>
          </a:prstGeom>
          <a:noFill/>
          <a:ln w="0">
            <a:noFill/>
          </a:ln>
        </p:spPr>
        <p:txBody>
          <a:bodyPr wrap="non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Tenant awareness reaches into service internals.</a:t>
            </a:r>
          </a:p>
        </p:txBody>
      </p:sp>
      <p:sp>
        <p:nvSpPr>
          <p:cNvPr id="8" name="Compatibility heading">
            <a:extLst>
              <a:ext uri="{FF2B5EF4-FFF2-40B4-BE49-F238E27FC236}">
                <a16:creationId xmlns:a16="http://schemas.microsoft.com/office/drawing/2014/main" id="{FE5BC3E3-CE8C-48BA-B8BF-55082C8A81BA}"/>
              </a:ext>
            </a:extLst>
          </p:cNvPr>
          <p:cNvSpPr>
            <a:spLocks noGrp="1"/>
          </p:cNvSpPr>
          <p:nvPr/>
        </p:nvSpPr>
        <p:spPr>
          <a:xfrm>
            <a:off x="5105400" y="3073400"/>
            <a:ext cx="6400800" cy="393700"/>
          </a:xfrm>
          <a:prstGeom prst="rect">
            <a:avLst/>
          </a:prstGeom>
          <a:noFill/>
          <a:ln w="0">
            <a:noFill/>
          </a:ln>
        </p:spPr>
        <p:txBody>
          <a:bodyPr wrap="none" lIns="0" tIns="0" rIns="0" bIns="0" anchor="t">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Broken app compatibility</a:t>
            </a:r>
          </a:p>
        </p:txBody>
      </p:sp>
      <p:sp>
        <p:nvSpPr>
          <p:cNvPr id="9" name="Compatibility detail">
            <a:extLst>
              <a:ext uri="{FF2B5EF4-FFF2-40B4-BE49-F238E27FC236}">
                <a16:creationId xmlns:a16="http://schemas.microsoft.com/office/drawing/2014/main" id="{5BA32994-7040-4356-A7DE-80E7C86A580B}"/>
              </a:ext>
            </a:extLst>
          </p:cNvPr>
          <p:cNvSpPr>
            <a:spLocks noGrp="1"/>
          </p:cNvSpPr>
          <p:nvPr/>
        </p:nvSpPr>
        <p:spPr>
          <a:xfrm>
            <a:off x="5105400" y="3530600"/>
            <a:ext cx="6400800" cy="431800"/>
          </a:xfrm>
          <a:prstGeom prst="rect">
            <a:avLst/>
          </a:prstGeom>
          <a:noFill/>
          <a:ln w="0">
            <a:noFill/>
          </a:ln>
        </p:spPr>
        <p:txBody>
          <a:bodyPr wrap="non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Existing apps depend on today's system interfaces.</a:t>
            </a:r>
          </a:p>
        </p:txBody>
      </p:sp>
      <p:sp>
        <p:nvSpPr>
          <p:cNvPr id="10" name="Maintenance heading">
            <a:extLst>
              <a:ext uri="{FF2B5EF4-FFF2-40B4-BE49-F238E27FC236}">
                <a16:creationId xmlns:a16="http://schemas.microsoft.com/office/drawing/2014/main" id="{DDED0077-BB23-4547-8426-38B81DE63511}"/>
              </a:ext>
            </a:extLst>
          </p:cNvPr>
          <p:cNvSpPr>
            <a:spLocks noGrp="1"/>
          </p:cNvSpPr>
          <p:nvPr/>
        </p:nvSpPr>
        <p:spPr>
          <a:xfrm>
            <a:off x="5105400" y="4229100"/>
            <a:ext cx="6400800" cy="393700"/>
          </a:xfrm>
          <a:prstGeom prst="rect">
            <a:avLst/>
          </a:prstGeom>
          <a:noFill/>
          <a:ln w="0">
            <a:noFill/>
          </a:ln>
        </p:spPr>
        <p:txBody>
          <a:bodyPr wrap="none" lIns="0" tIns="0" rIns="0" bIns="0" anchor="t">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Ongoing maintenance</a:t>
            </a:r>
          </a:p>
        </p:txBody>
      </p:sp>
      <p:sp>
        <p:nvSpPr>
          <p:cNvPr id="11" name="Maintenance detail">
            <a:extLst>
              <a:ext uri="{FF2B5EF4-FFF2-40B4-BE49-F238E27FC236}">
                <a16:creationId xmlns:a16="http://schemas.microsoft.com/office/drawing/2014/main" id="{423EDF7D-60F6-453E-A078-6C7ABF6D46A5}"/>
              </a:ext>
            </a:extLst>
          </p:cNvPr>
          <p:cNvSpPr>
            <a:spLocks noGrp="1"/>
          </p:cNvSpPr>
          <p:nvPr/>
        </p:nvSpPr>
        <p:spPr>
          <a:xfrm>
            <a:off x="5105400" y="4686300"/>
            <a:ext cx="6400800" cy="431800"/>
          </a:xfrm>
          <a:prstGeom prst="rect">
            <a:avLst/>
          </a:prstGeom>
          <a:noFill/>
          <a:ln w="0">
            <a:noFill/>
          </a:ln>
        </p:spPr>
        <p:txBody>
          <a:bodyPr wrap="non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Revalidate the changes as Android evolves.</a:t>
            </a:r>
          </a:p>
        </p:txBody>
      </p:sp>
      <p:sp>
        <p:nvSpPr>
          <p:cNvPr id="12" name="Agent takeaway">
            <a:extLst>
              <a:ext uri="{FF2B5EF4-FFF2-40B4-BE49-F238E27FC236}">
                <a16:creationId xmlns:a16="http://schemas.microsoft.com/office/drawing/2014/main" id="{938385B0-AD9E-4ECA-86A2-8FE4D41FCB95}"/>
              </a:ext>
            </a:extLst>
          </p:cNvPr>
          <p:cNvSpPr>
            <a:spLocks noGrp="1"/>
          </p:cNvSpPr>
          <p:nvPr/>
        </p:nvSpPr>
        <p:spPr>
          <a:xfrm>
            <a:off x="685800" y="5715000"/>
            <a:ext cx="10820400" cy="711200"/>
          </a:xfrm>
          <a:prstGeom prst="rect">
            <a:avLst/>
          </a:prstGeom>
          <a:noFill/>
          <a:ln w="0">
            <a:noFill/>
          </a:ln>
        </p:spPr>
        <p:txBody>
          <a:bodyPr wrap="none" lIns="0" tIns="0" rIns="0" bIns="0" anchor="t">
            <a:noAutofit/>
          </a:bodyPr>
          <a:lstStyle/>
          <a:p>
            <a:pPr algn="l">
              <a:defRPr sz="2200" b="0">
                <a:solidFill>
                  <a:srgbClr val="171717"/>
                </a:solidFill>
                <a:latin typeface="Calibri"/>
                <a:ea typeface="Calibri"/>
                <a:cs typeface="Calibri"/>
              </a:defRPr>
            </a:pPr>
            <a:r>
              <a:rPr sz="2200" b="0">
                <a:solidFill>
                  <a:srgbClr val="171717"/>
                </a:solidFill>
                <a:latin typeface="Calibri"/>
                <a:ea typeface="Calibri"/>
                <a:cs typeface="Calibri"/>
              </a:rPr>
              <a:t>Even with coding agents, this remains a framework-wide refactoring problem.</a:t>
            </a:r>
          </a:p>
          <a:p>
            <a:pPr algn="l">
              <a:defRPr sz="2200" b="0">
                <a:solidFill>
                  <a:srgbClr val="171717"/>
                </a:solidFill>
                <a:latin typeface="Calibri"/>
                <a:ea typeface="Calibri"/>
                <a:cs typeface="Calibri"/>
              </a:defRPr>
            </a:pPr>
            <a:r>
              <a:rPr sz="2200" b="0">
                <a:solidFill>
                  <a:srgbClr val="171717"/>
                </a:solidFill>
                <a:latin typeface="Calibri"/>
                <a:ea typeface="Calibri"/>
                <a:cs typeface="Calibri"/>
              </a:rPr>
              <a:t>Compatibility, isolation, and maintenance make the approach impractical.</a:t>
            </a:r>
          </a:p>
        </p:txBody>
      </p:sp>
      <p:sp>
        <p:nvSpPr>
          <p:cNvPr id="13" name="Slide number">
            <a:extLst>
              <a:ext uri="{FF2B5EF4-FFF2-40B4-BE49-F238E27FC236}">
                <a16:creationId xmlns:a16="http://schemas.microsoft.com/office/drawing/2014/main" id="{4E8F5EB4-8E6D-4EE8-8373-09C294251CAE}"/>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9</a:t>
            </a:r>
          </a:p>
        </p:txBody>
      </p:sp>
    </p:spTree>
    <p:extLst>
      <p:ext uri="{BB962C8B-B14F-4D97-AF65-F5344CB8AC3E}">
        <p14:creationId xmlns:p14="http://schemas.microsoft.com/office/powerpoint/2010/main" val="1604755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4264697A-D137-4636-B121-4FE2428AF94F}"/>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Key Insight: Isolate at the IPC Boundary</a:t>
            </a:r>
          </a:p>
        </p:txBody>
      </p:sp>
      <p:sp>
        <p:nvSpPr>
          <p:cNvPr id="3" name="Text 2">
            <a:extLst>
              <a:ext uri="{FF2B5EF4-FFF2-40B4-BE49-F238E27FC236}">
                <a16:creationId xmlns:a16="http://schemas.microsoft.com/office/drawing/2014/main" id="{31E67460-4FA3-4B3D-A47A-D375035B6FC1}"/>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Virtualize how apps perceive the system—before requests reach service logic.</a:t>
            </a:r>
          </a:p>
        </p:txBody>
      </p:sp>
      <p:sp>
        <p:nvSpPr>
          <p:cNvPr id="5" name="Text 4">
            <a:extLst>
              <a:ext uri="{FF2B5EF4-FFF2-40B4-BE49-F238E27FC236}">
                <a16:creationId xmlns:a16="http://schemas.microsoft.com/office/drawing/2014/main" id="{10CD20C2-637D-453A-9B92-BF39046B6925}"/>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10</a:t>
            </a:r>
          </a:p>
        </p:txBody>
      </p:sp>
      <p:sp>
        <p:nvSpPr>
          <p:cNvPr id="19" name="Text 18">
            <a:extLst>
              <a:ext uri="{FF2B5EF4-FFF2-40B4-BE49-F238E27FC236}">
                <a16:creationId xmlns:a16="http://schemas.microsoft.com/office/drawing/2014/main" id="{0DB1B9ED-9B6D-43A5-A4EF-0A2E13C15BE5}"/>
              </a:ext>
            </a:extLst>
          </p:cNvPr>
          <p:cNvSpPr>
            <a:spLocks noGrp="1"/>
          </p:cNvSpPr>
          <p:nvPr/>
        </p:nvSpPr>
        <p:spPr>
          <a:xfrm>
            <a:off x="685800" y="5168900"/>
            <a:ext cx="2286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20" name="Text 19">
            <a:extLst>
              <a:ext uri="{FF2B5EF4-FFF2-40B4-BE49-F238E27FC236}">
                <a16:creationId xmlns:a16="http://schemas.microsoft.com/office/drawing/2014/main" id="{6BAE60EA-3801-4EE7-AC8F-DE134B844ABE}"/>
              </a:ext>
            </a:extLst>
          </p:cNvPr>
          <p:cNvSpPr>
            <a:spLocks noGrp="1"/>
          </p:cNvSpPr>
          <p:nvPr/>
        </p:nvSpPr>
        <p:spPr>
          <a:xfrm>
            <a:off x="952500" y="5168900"/>
            <a:ext cx="105537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Keep unmodified apps and existing service interfaces.</a:t>
            </a:r>
          </a:p>
        </p:txBody>
      </p:sp>
      <p:sp>
        <p:nvSpPr>
          <p:cNvPr id="21" name="Text 20">
            <a:extLst>
              <a:ext uri="{FF2B5EF4-FFF2-40B4-BE49-F238E27FC236}">
                <a16:creationId xmlns:a16="http://schemas.microsoft.com/office/drawing/2014/main" id="{C50D9A59-F289-45E5-9B6D-205889031DF2}"/>
              </a:ext>
            </a:extLst>
          </p:cNvPr>
          <p:cNvSpPr>
            <a:spLocks noGrp="1"/>
          </p:cNvSpPr>
          <p:nvPr/>
        </p:nvSpPr>
        <p:spPr>
          <a:xfrm>
            <a:off x="685800" y="5600700"/>
            <a:ext cx="2286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22" name="Text 21">
            <a:extLst>
              <a:ext uri="{FF2B5EF4-FFF2-40B4-BE49-F238E27FC236}">
                <a16:creationId xmlns:a16="http://schemas.microsoft.com/office/drawing/2014/main" id="{6B739D3A-C98B-4A1C-A638-48C7C7887379}"/>
              </a:ext>
            </a:extLst>
          </p:cNvPr>
          <p:cNvSpPr>
            <a:spLocks noGrp="1"/>
          </p:cNvSpPr>
          <p:nvPr/>
        </p:nvSpPr>
        <p:spPr>
          <a:xfrm>
            <a:off x="952500" y="5600700"/>
            <a:ext cx="105537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Avoid rewriting each service to understand tenants.</a:t>
            </a:r>
          </a:p>
        </p:txBody>
      </p:sp>
      <p:sp>
        <p:nvSpPr>
          <p:cNvPr id="518" name="IPC isolation takeaway">
            <a:extLst>
              <a:ext uri="{FF2B5EF4-FFF2-40B4-BE49-F238E27FC236}">
                <a16:creationId xmlns:a16="http://schemas.microsoft.com/office/drawing/2014/main" id="{58FE1E26-AA36-456A-801F-96ABDC41A3BF}"/>
              </a:ext>
            </a:extLst>
          </p:cNvPr>
          <p:cNvSpPr>
            <a:spLocks noGrp="1"/>
          </p:cNvSpPr>
          <p:nvPr/>
        </p:nvSpPr>
        <p:spPr>
          <a:xfrm>
            <a:off x="685800" y="5994400"/>
            <a:ext cx="10820400" cy="431800"/>
          </a:xfrm>
          <a:prstGeom prst="rect">
            <a:avLst/>
          </a:prstGeom>
          <a:noFill/>
          <a:ln w="0">
            <a:noFill/>
          </a:ln>
        </p:spPr>
        <p:txBody>
          <a:bodyPr wrap="square" lIns="0" tIns="0" rIns="0" bIns="0" anchor="ctr">
            <a:noAutofit/>
          </a:bodyPr>
          <a:lstStyle/>
          <a:p>
            <a:pPr algn="l">
              <a:defRPr sz="1800" b="0">
                <a:solidFill>
                  <a:srgbClr val="171717"/>
                </a:solidFill>
                <a:latin typeface="Calibri"/>
                <a:ea typeface="Calibri"/>
                <a:cs typeface="Calibri"/>
              </a:defRPr>
            </a:pPr>
            <a:r>
              <a:rPr sz="1800" b="0">
                <a:solidFill>
                  <a:srgbClr val="171717"/>
                </a:solidFill>
                <a:latin typeface="Calibri"/>
                <a:ea typeface="Calibri"/>
                <a:cs typeface="Calibri"/>
              </a:rPr>
              <a:t>Isolation comes from virtualizing the interface—not duplicating the service.</a:t>
            </a:r>
          </a:p>
        </p:txBody>
      </p:sp>
      <p:sp>
        <p:nvSpPr>
          <p:cNvPr id="701" name="Userspace kernel boundary">
            <a:extLst>
              <a:ext uri="{FF2B5EF4-FFF2-40B4-BE49-F238E27FC236}">
                <a16:creationId xmlns:a16="http://schemas.microsoft.com/office/drawing/2014/main" id="{A210232F-28E5-4785-92D4-979067DA50A4}"/>
              </a:ext>
            </a:extLst>
          </p:cNvPr>
          <p:cNvSpPr>
            <a:spLocks noGrp="1"/>
          </p:cNvSpPr>
          <p:nvPr/>
        </p:nvSpPr>
        <p:spPr>
          <a:xfrm>
            <a:off x="685800" y="4143375"/>
            <a:ext cx="10820400" cy="953"/>
          </a:xfrm>
          <a:prstGeom prst="line">
            <a:avLst/>
          </a:prstGeom>
          <a:noFill/>
          <a:ln w="14288">
            <a:solidFill>
              <a:srgbClr val="696969"/>
            </a:solidFill>
          </a:ln>
        </p:spPr>
        <p:txBody>
          <a:bodyPr/>
          <a:lstStyle/>
          <a:p>
            <a:endParaRPr lang="en-US"/>
          </a:p>
        </p:txBody>
      </p:sp>
      <p:sp>
        <p:nvSpPr>
          <p:cNvPr id="702" name="Userspace region label">
            <a:extLst>
              <a:ext uri="{FF2B5EF4-FFF2-40B4-BE49-F238E27FC236}">
                <a16:creationId xmlns:a16="http://schemas.microsoft.com/office/drawing/2014/main" id="{33966E79-1BCE-4D42-ADC8-A37DFFA36914}"/>
              </a:ext>
            </a:extLst>
          </p:cNvPr>
          <p:cNvSpPr>
            <a:spLocks noGrp="1"/>
          </p:cNvSpPr>
          <p:nvPr/>
        </p:nvSpPr>
        <p:spPr>
          <a:xfrm>
            <a:off x="838200" y="1905000"/>
            <a:ext cx="1676400" cy="733425"/>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Android</a:t>
            </a:r>
          </a:p>
          <a:p>
            <a:pPr algn="l">
              <a:defRPr sz="2200" b="1">
                <a:solidFill>
                  <a:srgbClr val="171717"/>
                </a:solidFill>
                <a:latin typeface="Calibri"/>
                <a:ea typeface="Calibri"/>
                <a:cs typeface="Calibri"/>
              </a:defRPr>
            </a:pPr>
            <a:r>
              <a:rPr sz="2200" b="1">
                <a:solidFill>
                  <a:srgbClr val="171717"/>
                </a:solidFill>
                <a:latin typeface="Calibri"/>
                <a:ea typeface="Calibri"/>
                <a:cs typeface="Calibri"/>
              </a:rPr>
              <a:t>userspace</a:t>
            </a:r>
          </a:p>
        </p:txBody>
      </p:sp>
      <p:sp>
        <p:nvSpPr>
          <p:cNvPr id="703" name="Kernel region label">
            <a:extLst>
              <a:ext uri="{FF2B5EF4-FFF2-40B4-BE49-F238E27FC236}">
                <a16:creationId xmlns:a16="http://schemas.microsoft.com/office/drawing/2014/main" id="{5A60A740-41F7-4B9B-98F9-723532D81477}"/>
              </a:ext>
            </a:extLst>
          </p:cNvPr>
          <p:cNvSpPr>
            <a:spLocks noGrp="1"/>
          </p:cNvSpPr>
          <p:nvPr/>
        </p:nvSpPr>
        <p:spPr>
          <a:xfrm>
            <a:off x="838200" y="4254500"/>
            <a:ext cx="1676400" cy="68961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Android</a:t>
            </a:r>
          </a:p>
          <a:p>
            <a:pPr algn="l">
              <a:defRPr sz="2200" b="1">
                <a:solidFill>
                  <a:srgbClr val="171717"/>
                </a:solidFill>
                <a:latin typeface="Calibri"/>
                <a:ea typeface="Calibri"/>
                <a:cs typeface="Calibri"/>
              </a:defRPr>
            </a:pPr>
            <a:r>
              <a:rPr sz="2200" b="1">
                <a:solidFill>
                  <a:srgbClr val="171717"/>
                </a:solidFill>
                <a:latin typeface="Calibri"/>
                <a:ea typeface="Calibri"/>
                <a:cs typeface="Calibri"/>
              </a:rPr>
              <a:t>kernel</a:t>
            </a:r>
          </a:p>
        </p:txBody>
      </p:sp>
      <p:sp>
        <p:nvSpPr>
          <p:cNvPr id="704" name="Unmodified App Process box">
            <a:extLst>
              <a:ext uri="{FF2B5EF4-FFF2-40B4-BE49-F238E27FC236}">
                <a16:creationId xmlns:a16="http://schemas.microsoft.com/office/drawing/2014/main" id="{164AE21A-B38C-463C-B154-781D4270BF00}"/>
              </a:ext>
            </a:extLst>
          </p:cNvPr>
          <p:cNvSpPr>
            <a:spLocks noGrp="1"/>
          </p:cNvSpPr>
          <p:nvPr/>
        </p:nvSpPr>
        <p:spPr>
          <a:xfrm>
            <a:off x="2714625" y="2657475"/>
            <a:ext cx="2333625" cy="1066800"/>
          </a:xfrm>
          <a:prstGeom prst="rect">
            <a:avLst/>
          </a:prstGeom>
          <a:solidFill>
            <a:srgbClr val="FFFFFF"/>
          </a:solidFill>
          <a:ln w="14288">
            <a:solidFill>
              <a:srgbClr val="326D9F"/>
            </a:solidFill>
          </a:ln>
        </p:spPr>
        <p:txBody>
          <a:bodyPr/>
          <a:lstStyle/>
          <a:p>
            <a:endParaRPr lang="en-US"/>
          </a:p>
        </p:txBody>
      </p:sp>
      <p:sp>
        <p:nvSpPr>
          <p:cNvPr id="705" name="Unmodified App Process">
            <a:extLst>
              <a:ext uri="{FF2B5EF4-FFF2-40B4-BE49-F238E27FC236}">
                <a16:creationId xmlns:a16="http://schemas.microsoft.com/office/drawing/2014/main" id="{2DC90BAF-7F54-4070-B8B1-83AE9E6E54D3}"/>
              </a:ext>
            </a:extLst>
          </p:cNvPr>
          <p:cNvSpPr>
            <a:spLocks noGrp="1"/>
          </p:cNvSpPr>
          <p:nvPr/>
        </p:nvSpPr>
        <p:spPr>
          <a:xfrm>
            <a:off x="2790825" y="2686050"/>
            <a:ext cx="2181225" cy="1009650"/>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Unmodified</a:t>
            </a:r>
          </a:p>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App Process</a:t>
            </a:r>
          </a:p>
        </p:txBody>
      </p:sp>
      <p:sp>
        <p:nvSpPr>
          <p:cNvPr id="706" name="Framework service process boundary">
            <a:extLst>
              <a:ext uri="{FF2B5EF4-FFF2-40B4-BE49-F238E27FC236}">
                <a16:creationId xmlns:a16="http://schemas.microsoft.com/office/drawing/2014/main" id="{81E92006-E1E4-4BB6-B0A8-273F0C2BF6B4}"/>
              </a:ext>
            </a:extLst>
          </p:cNvPr>
          <p:cNvSpPr>
            <a:spLocks noGrp="1"/>
          </p:cNvSpPr>
          <p:nvPr/>
        </p:nvSpPr>
        <p:spPr>
          <a:xfrm>
            <a:off x="5943600" y="2209800"/>
            <a:ext cx="5372100" cy="1600200"/>
          </a:xfrm>
          <a:prstGeom prst="rect">
            <a:avLst/>
          </a:prstGeom>
          <a:solidFill>
            <a:srgbClr val="FFFFFF"/>
          </a:solidFill>
          <a:ln w="14288">
            <a:solidFill>
              <a:srgbClr val="326D9F"/>
            </a:solidFill>
          </a:ln>
        </p:spPr>
        <p:txBody>
          <a:bodyPr/>
          <a:lstStyle/>
          <a:p>
            <a:endParaRPr lang="en-US"/>
          </a:p>
        </p:txBody>
      </p:sp>
      <p:sp>
        <p:nvSpPr>
          <p:cNvPr id="707" name="Framework service process label">
            <a:extLst>
              <a:ext uri="{FF2B5EF4-FFF2-40B4-BE49-F238E27FC236}">
                <a16:creationId xmlns:a16="http://schemas.microsoft.com/office/drawing/2014/main" id="{C0405786-BE7C-4594-B2CF-D846DDEC566E}"/>
              </a:ext>
            </a:extLst>
          </p:cNvPr>
          <p:cNvSpPr>
            <a:spLocks noGrp="1"/>
          </p:cNvSpPr>
          <p:nvPr/>
        </p:nvSpPr>
        <p:spPr>
          <a:xfrm>
            <a:off x="6115050" y="2295525"/>
            <a:ext cx="5010150" cy="354330"/>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sz="2200" b="1">
                <a:solidFill>
                  <a:srgbClr val="326D9F"/>
                </a:solidFill>
                <a:latin typeface="Calibri"/>
                <a:ea typeface="Calibri"/>
                <a:cs typeface="Calibri"/>
              </a:rPr>
              <a:t>Framework service process</a:t>
            </a:r>
          </a:p>
        </p:txBody>
      </p:sp>
      <p:sp>
        <p:nvSpPr>
          <p:cNvPr id="708" name="Typed IPC transformation box">
            <a:extLst>
              <a:ext uri="{FF2B5EF4-FFF2-40B4-BE49-F238E27FC236}">
                <a16:creationId xmlns:a16="http://schemas.microsoft.com/office/drawing/2014/main" id="{D1AD6BB4-E830-4BEA-8E35-DAE9FFB60240}"/>
              </a:ext>
            </a:extLst>
          </p:cNvPr>
          <p:cNvSpPr>
            <a:spLocks noGrp="1"/>
          </p:cNvSpPr>
          <p:nvPr/>
        </p:nvSpPr>
        <p:spPr>
          <a:xfrm>
            <a:off x="6162675" y="2752725"/>
            <a:ext cx="2162175" cy="809625"/>
          </a:xfrm>
          <a:prstGeom prst="rect">
            <a:avLst/>
          </a:prstGeom>
          <a:solidFill>
            <a:srgbClr val="E8F3E5"/>
          </a:solidFill>
          <a:ln w="14288">
            <a:solidFill>
              <a:srgbClr val="218653"/>
            </a:solidFill>
          </a:ln>
        </p:spPr>
        <p:txBody>
          <a:bodyPr/>
          <a:lstStyle/>
          <a:p>
            <a:endParaRPr lang="en-US"/>
          </a:p>
        </p:txBody>
      </p:sp>
      <p:sp>
        <p:nvSpPr>
          <p:cNvPr id="709" name="Typed IPC transformation">
            <a:extLst>
              <a:ext uri="{FF2B5EF4-FFF2-40B4-BE49-F238E27FC236}">
                <a16:creationId xmlns:a16="http://schemas.microsoft.com/office/drawing/2014/main" id="{AA8637A0-6D2F-4CDD-9CA5-A9435A2AF805}"/>
              </a:ext>
            </a:extLst>
          </p:cNvPr>
          <p:cNvSpPr>
            <a:spLocks noGrp="1"/>
          </p:cNvSpPr>
          <p:nvPr/>
        </p:nvSpPr>
        <p:spPr>
          <a:xfrm>
            <a:off x="6238875" y="2781300"/>
            <a:ext cx="2009775" cy="752475"/>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Typed IPC</a:t>
            </a:r>
          </a:p>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transformation</a:t>
            </a:r>
          </a:p>
        </p:txBody>
      </p:sp>
      <p:sp>
        <p:nvSpPr>
          <p:cNvPr id="710" name="Existing service logic box">
            <a:extLst>
              <a:ext uri="{FF2B5EF4-FFF2-40B4-BE49-F238E27FC236}">
                <a16:creationId xmlns:a16="http://schemas.microsoft.com/office/drawing/2014/main" id="{FA901594-9FE9-4373-A987-C2CF903CB25D}"/>
              </a:ext>
            </a:extLst>
          </p:cNvPr>
          <p:cNvSpPr>
            <a:spLocks noGrp="1"/>
          </p:cNvSpPr>
          <p:nvPr/>
        </p:nvSpPr>
        <p:spPr>
          <a:xfrm>
            <a:off x="9525000" y="2752725"/>
            <a:ext cx="1609725" cy="809625"/>
          </a:xfrm>
          <a:prstGeom prst="rect">
            <a:avLst/>
          </a:prstGeom>
          <a:solidFill>
            <a:srgbClr val="E4EFF7"/>
          </a:solidFill>
          <a:ln w="14288">
            <a:solidFill>
              <a:srgbClr val="326D9F"/>
            </a:solidFill>
          </a:ln>
        </p:spPr>
        <p:txBody>
          <a:bodyPr/>
          <a:lstStyle/>
          <a:p>
            <a:endParaRPr lang="en-US"/>
          </a:p>
        </p:txBody>
      </p:sp>
      <p:sp>
        <p:nvSpPr>
          <p:cNvPr id="711" name="Existing service logic">
            <a:extLst>
              <a:ext uri="{FF2B5EF4-FFF2-40B4-BE49-F238E27FC236}">
                <a16:creationId xmlns:a16="http://schemas.microsoft.com/office/drawing/2014/main" id="{B5FC9802-2C8E-466B-BF45-6C18AB77A151}"/>
              </a:ext>
            </a:extLst>
          </p:cNvPr>
          <p:cNvSpPr>
            <a:spLocks noGrp="1"/>
          </p:cNvSpPr>
          <p:nvPr/>
        </p:nvSpPr>
        <p:spPr>
          <a:xfrm>
            <a:off x="9567862" y="2781300"/>
            <a:ext cx="1524000" cy="752475"/>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Existing</a:t>
            </a:r>
          </a:p>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service logic</a:t>
            </a:r>
          </a:p>
        </p:txBody>
      </p:sp>
      <p:sp>
        <p:nvSpPr>
          <p:cNvPr id="712" name="Transformed arguments label">
            <a:extLst>
              <a:ext uri="{FF2B5EF4-FFF2-40B4-BE49-F238E27FC236}">
                <a16:creationId xmlns:a16="http://schemas.microsoft.com/office/drawing/2014/main" id="{88BF54A3-A225-41B4-8145-1C052FE35AD0}"/>
              </a:ext>
            </a:extLst>
          </p:cNvPr>
          <p:cNvSpPr>
            <a:spLocks noGrp="1"/>
          </p:cNvSpPr>
          <p:nvPr/>
        </p:nvSpPr>
        <p:spPr>
          <a:xfrm>
            <a:off x="8382000" y="2590800"/>
            <a:ext cx="1076325" cy="581025"/>
          </a:xfrm>
          <a:prstGeom prst="rect">
            <a:avLst/>
          </a:prstGeom>
          <a:noFill/>
          <a:ln w="0">
            <a:noFill/>
          </a:ln>
        </p:spPr>
        <p:txBody>
          <a:bodyPr wrap="square" lIns="0" tIns="0" rIns="0" bIns="0" anchor="ctr">
            <a:noAutofit/>
          </a:bodyPr>
          <a:lstStyle/>
          <a:p>
            <a:pPr algn="ctr">
              <a:defRPr sz="1400" b="0">
                <a:solidFill>
                  <a:srgbClr val="218653"/>
                </a:solidFill>
                <a:latin typeface="Calibri"/>
                <a:ea typeface="Calibri"/>
                <a:cs typeface="Calibri"/>
              </a:defRPr>
            </a:pPr>
            <a:r>
              <a:rPr sz="1400" b="0">
                <a:solidFill>
                  <a:srgbClr val="218653"/>
                </a:solidFill>
                <a:latin typeface="Calibri"/>
                <a:ea typeface="Calibri"/>
                <a:cs typeface="Calibri"/>
              </a:rPr>
              <a:t>Transformed</a:t>
            </a:r>
          </a:p>
          <a:p>
            <a:pPr algn="ctr">
              <a:defRPr sz="1400" b="0">
                <a:solidFill>
                  <a:srgbClr val="218653"/>
                </a:solidFill>
                <a:latin typeface="Calibri"/>
                <a:ea typeface="Calibri"/>
                <a:cs typeface="Calibri"/>
              </a:defRPr>
            </a:pPr>
            <a:r>
              <a:rPr sz="1400" b="0">
                <a:solidFill>
                  <a:srgbClr val="218653"/>
                </a:solidFill>
                <a:latin typeface="Calibri"/>
                <a:ea typeface="Calibri"/>
                <a:cs typeface="Calibri"/>
              </a:rPr>
              <a:t>arguments</a:t>
            </a:r>
          </a:p>
        </p:txBody>
      </p:sp>
      <p:sp>
        <p:nvSpPr>
          <p:cNvPr id="713" name="Forward transformed typed arguments">
            <a:extLst>
              <a:ext uri="{FF2B5EF4-FFF2-40B4-BE49-F238E27FC236}">
                <a16:creationId xmlns:a16="http://schemas.microsoft.com/office/drawing/2014/main" id="{AA55CC18-1ADB-4601-93BF-FD3216F95629}"/>
              </a:ext>
            </a:extLst>
          </p:cNvPr>
          <p:cNvSpPr>
            <a:spLocks noGrp="1"/>
          </p:cNvSpPr>
          <p:nvPr/>
        </p:nvSpPr>
        <p:spPr>
          <a:xfrm>
            <a:off x="8353425" y="3248025"/>
            <a:ext cx="1028700" cy="953"/>
          </a:xfrm>
          <a:prstGeom prst="line">
            <a:avLst/>
          </a:prstGeom>
          <a:noFill/>
          <a:ln w="20955">
            <a:solidFill>
              <a:srgbClr val="326D9F"/>
            </a:solidFill>
          </a:ln>
        </p:spPr>
        <p:txBody>
          <a:bodyPr/>
          <a:lstStyle/>
          <a:p>
            <a:endParaRPr lang="en-US"/>
          </a:p>
        </p:txBody>
      </p:sp>
      <p:sp>
        <p:nvSpPr>
          <p:cNvPr id="714" name="Forward transformed typed arguments head">
            <a:extLst>
              <a:ext uri="{FF2B5EF4-FFF2-40B4-BE49-F238E27FC236}">
                <a16:creationId xmlns:a16="http://schemas.microsoft.com/office/drawing/2014/main" id="{2617E30E-1584-461D-BFF0-099A41A92109}"/>
              </a:ext>
            </a:extLst>
          </p:cNvPr>
          <p:cNvSpPr>
            <a:spLocks noGrp="1"/>
          </p:cNvSpPr>
          <p:nvPr/>
        </p:nvSpPr>
        <p:spPr>
          <a:xfrm rot="5400000">
            <a:off x="9363075" y="3205163"/>
            <a:ext cx="85725" cy="85725"/>
          </a:xfrm>
          <a:prstGeom prst="triangle">
            <a:avLst/>
          </a:prstGeom>
          <a:solidFill>
            <a:srgbClr val="326D9F"/>
          </a:solidFill>
          <a:ln w="0">
            <a:noFill/>
          </a:ln>
        </p:spPr>
        <p:txBody>
          <a:bodyPr/>
          <a:lstStyle/>
          <a:p>
            <a:endParaRPr lang="en-US"/>
          </a:p>
        </p:txBody>
      </p:sp>
      <p:sp>
        <p:nvSpPr>
          <p:cNvPr id="715" name="Package name transformation example">
            <a:extLst>
              <a:ext uri="{FF2B5EF4-FFF2-40B4-BE49-F238E27FC236}">
                <a16:creationId xmlns:a16="http://schemas.microsoft.com/office/drawing/2014/main" id="{78052511-C4B3-49D0-BB92-994975881AAE}"/>
              </a:ext>
            </a:extLst>
          </p:cNvPr>
          <p:cNvSpPr>
            <a:spLocks noGrp="1"/>
          </p:cNvSpPr>
          <p:nvPr/>
        </p:nvSpPr>
        <p:spPr>
          <a:xfrm>
            <a:off x="8401050" y="3324225"/>
            <a:ext cx="1038225" cy="276225"/>
          </a:xfrm>
          <a:prstGeom prst="rect">
            <a:avLst/>
          </a:prstGeom>
          <a:noFill/>
          <a:ln w="0">
            <a:noFill/>
          </a:ln>
        </p:spPr>
        <p:txBody>
          <a:bodyPr wrap="square" lIns="0" tIns="0" rIns="0" bIns="0" anchor="ctr">
            <a:noAutofit/>
          </a:bodyPr>
          <a:lstStyle/>
          <a:p>
            <a:pPr algn="ctr">
              <a:defRPr sz="1400" b="0">
                <a:solidFill>
                  <a:srgbClr val="218653"/>
                </a:solidFill>
                <a:latin typeface="Calibri"/>
                <a:ea typeface="Calibri"/>
                <a:cs typeface="Calibri"/>
              </a:defRPr>
            </a:pPr>
            <a:r>
              <a:rPr sz="1400" b="0">
                <a:solidFill>
                  <a:srgbClr val="218653"/>
                </a:solidFill>
                <a:latin typeface="Calibri"/>
                <a:ea typeface="Calibri"/>
                <a:cs typeface="Calibri"/>
              </a:rPr>
              <a:t>X → X.1</a:t>
            </a:r>
          </a:p>
        </p:txBody>
      </p:sp>
      <p:sp>
        <p:nvSpPr>
          <p:cNvPr id="716" name="App request enters kernel">
            <a:extLst>
              <a:ext uri="{FF2B5EF4-FFF2-40B4-BE49-F238E27FC236}">
                <a16:creationId xmlns:a16="http://schemas.microsoft.com/office/drawing/2014/main" id="{E0FFF7B4-823D-4CAC-8F0E-A251BAC60861}"/>
              </a:ext>
            </a:extLst>
          </p:cNvPr>
          <p:cNvSpPr>
            <a:spLocks noGrp="1"/>
          </p:cNvSpPr>
          <p:nvPr/>
        </p:nvSpPr>
        <p:spPr>
          <a:xfrm>
            <a:off x="3881438" y="3724275"/>
            <a:ext cx="953" cy="904875"/>
          </a:xfrm>
          <a:prstGeom prst="line">
            <a:avLst/>
          </a:prstGeom>
          <a:noFill/>
          <a:ln w="21908">
            <a:solidFill>
              <a:srgbClr val="326D9F"/>
            </a:solidFill>
          </a:ln>
        </p:spPr>
        <p:txBody>
          <a:bodyPr/>
          <a:lstStyle/>
          <a:p>
            <a:endParaRPr lang="en-US"/>
          </a:p>
        </p:txBody>
      </p:sp>
      <p:sp>
        <p:nvSpPr>
          <p:cNvPr id="717" name="App request reaches Binder driver">
            <a:extLst>
              <a:ext uri="{FF2B5EF4-FFF2-40B4-BE49-F238E27FC236}">
                <a16:creationId xmlns:a16="http://schemas.microsoft.com/office/drawing/2014/main" id="{D069135B-BA9F-458B-BB03-6BFFA998E4F4}"/>
              </a:ext>
            </a:extLst>
          </p:cNvPr>
          <p:cNvSpPr>
            <a:spLocks noGrp="1"/>
          </p:cNvSpPr>
          <p:nvPr/>
        </p:nvSpPr>
        <p:spPr>
          <a:xfrm>
            <a:off x="3881438" y="4629150"/>
            <a:ext cx="481013" cy="953"/>
          </a:xfrm>
          <a:prstGeom prst="line">
            <a:avLst/>
          </a:prstGeom>
          <a:noFill/>
          <a:ln w="21908">
            <a:solidFill>
              <a:srgbClr val="326D9F"/>
            </a:solidFill>
          </a:ln>
        </p:spPr>
        <p:txBody>
          <a:bodyPr/>
          <a:lstStyle/>
          <a:p>
            <a:endParaRPr lang="en-US"/>
          </a:p>
        </p:txBody>
      </p:sp>
      <p:sp>
        <p:nvSpPr>
          <p:cNvPr id="718" name="App request reaches Binder driver head">
            <a:extLst>
              <a:ext uri="{FF2B5EF4-FFF2-40B4-BE49-F238E27FC236}">
                <a16:creationId xmlns:a16="http://schemas.microsoft.com/office/drawing/2014/main" id="{FD62B8F3-BD3E-4CA1-98A4-619575C0AAFA}"/>
              </a:ext>
            </a:extLst>
          </p:cNvPr>
          <p:cNvSpPr>
            <a:spLocks noGrp="1"/>
          </p:cNvSpPr>
          <p:nvPr/>
        </p:nvSpPr>
        <p:spPr>
          <a:xfrm rot="5400000">
            <a:off x="4343400" y="4586288"/>
            <a:ext cx="85725" cy="85725"/>
          </a:xfrm>
          <a:prstGeom prst="triangle">
            <a:avLst/>
          </a:prstGeom>
          <a:solidFill>
            <a:srgbClr val="326D9F"/>
          </a:solidFill>
          <a:ln w="0">
            <a:noFill/>
          </a:ln>
        </p:spPr>
        <p:txBody>
          <a:bodyPr/>
          <a:lstStyle/>
          <a:p>
            <a:endParaRPr lang="en-US"/>
          </a:p>
        </p:txBody>
      </p:sp>
      <p:sp>
        <p:nvSpPr>
          <p:cNvPr id="719" name="Kernel Binder driver box">
            <a:extLst>
              <a:ext uri="{FF2B5EF4-FFF2-40B4-BE49-F238E27FC236}">
                <a16:creationId xmlns:a16="http://schemas.microsoft.com/office/drawing/2014/main" id="{85D0B3D2-8069-411D-B91F-6A39FF4380CB}"/>
              </a:ext>
            </a:extLst>
          </p:cNvPr>
          <p:cNvSpPr>
            <a:spLocks noGrp="1"/>
          </p:cNvSpPr>
          <p:nvPr/>
        </p:nvSpPr>
        <p:spPr>
          <a:xfrm>
            <a:off x="4429125" y="4400550"/>
            <a:ext cx="3143250" cy="466725"/>
          </a:xfrm>
          <a:prstGeom prst="rect">
            <a:avLst/>
          </a:prstGeom>
          <a:solidFill>
            <a:srgbClr val="F4F4F4"/>
          </a:solidFill>
          <a:ln w="14288">
            <a:solidFill>
              <a:srgbClr val="696969"/>
            </a:solidFill>
          </a:ln>
        </p:spPr>
        <p:txBody>
          <a:bodyPr/>
          <a:lstStyle/>
          <a:p>
            <a:endParaRPr lang="en-US"/>
          </a:p>
        </p:txBody>
      </p:sp>
      <p:sp>
        <p:nvSpPr>
          <p:cNvPr id="720" name="Kernel Binder driver">
            <a:extLst>
              <a:ext uri="{FF2B5EF4-FFF2-40B4-BE49-F238E27FC236}">
                <a16:creationId xmlns:a16="http://schemas.microsoft.com/office/drawing/2014/main" id="{76D54E47-D36E-4697-BE3C-C9F1A2C06F98}"/>
              </a:ext>
            </a:extLst>
          </p:cNvPr>
          <p:cNvSpPr>
            <a:spLocks noGrp="1"/>
          </p:cNvSpPr>
          <p:nvPr/>
        </p:nvSpPr>
        <p:spPr>
          <a:xfrm>
            <a:off x="4505325" y="4429125"/>
            <a:ext cx="2990850" cy="409575"/>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Binder driver</a:t>
            </a:r>
          </a:p>
        </p:txBody>
      </p:sp>
      <p:sp>
        <p:nvSpPr>
          <p:cNvPr id="721" name="Binder delivers to framework proxy">
            <a:extLst>
              <a:ext uri="{FF2B5EF4-FFF2-40B4-BE49-F238E27FC236}">
                <a16:creationId xmlns:a16="http://schemas.microsoft.com/office/drawing/2014/main" id="{CD039B79-8D56-4610-8D6F-2D6CF44B2A6E}"/>
              </a:ext>
            </a:extLst>
          </p:cNvPr>
          <p:cNvSpPr>
            <a:spLocks noGrp="1"/>
          </p:cNvSpPr>
          <p:nvPr/>
        </p:nvSpPr>
        <p:spPr>
          <a:xfrm>
            <a:off x="7243763" y="3629025"/>
            <a:ext cx="953" cy="771525"/>
          </a:xfrm>
          <a:prstGeom prst="line">
            <a:avLst/>
          </a:prstGeom>
          <a:noFill/>
          <a:ln w="21908">
            <a:solidFill>
              <a:srgbClr val="326D9F"/>
            </a:solidFill>
          </a:ln>
        </p:spPr>
        <p:txBody>
          <a:bodyPr/>
          <a:lstStyle/>
          <a:p>
            <a:endParaRPr lang="en-US"/>
          </a:p>
        </p:txBody>
      </p:sp>
      <p:sp>
        <p:nvSpPr>
          <p:cNvPr id="722" name="Binder delivers to framework proxy head">
            <a:extLst>
              <a:ext uri="{FF2B5EF4-FFF2-40B4-BE49-F238E27FC236}">
                <a16:creationId xmlns:a16="http://schemas.microsoft.com/office/drawing/2014/main" id="{1E0D7E4C-7BCE-4ECB-9074-A4A49F847E39}"/>
              </a:ext>
            </a:extLst>
          </p:cNvPr>
          <p:cNvSpPr>
            <a:spLocks noGrp="1"/>
          </p:cNvSpPr>
          <p:nvPr/>
        </p:nvSpPr>
        <p:spPr>
          <a:xfrm>
            <a:off x="7200900" y="3562350"/>
            <a:ext cx="85725" cy="85725"/>
          </a:xfrm>
          <a:prstGeom prst="triangle">
            <a:avLst/>
          </a:prstGeom>
          <a:solidFill>
            <a:srgbClr val="326D9F"/>
          </a:solidFill>
          <a:ln w="0">
            <a:noFill/>
          </a:ln>
        </p:spPr>
        <p:txBody>
          <a:bodyPr/>
          <a:lstStyle/>
          <a:p>
            <a:endParaRPr lang="en-US"/>
          </a:p>
        </p:txBody>
      </p:sp>
      <p:sp>
        <p:nvSpPr>
          <p:cNvPr id="723" name="IPC request label">
            <a:extLst>
              <a:ext uri="{FF2B5EF4-FFF2-40B4-BE49-F238E27FC236}">
                <a16:creationId xmlns:a16="http://schemas.microsoft.com/office/drawing/2014/main" id="{62F73B76-9021-41C1-A3A5-EC3496646DC9}"/>
              </a:ext>
            </a:extLst>
          </p:cNvPr>
          <p:cNvSpPr>
            <a:spLocks noGrp="1"/>
          </p:cNvSpPr>
          <p:nvPr/>
        </p:nvSpPr>
        <p:spPr>
          <a:xfrm>
            <a:off x="4057650" y="3819525"/>
            <a:ext cx="1524000" cy="3175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IPC request</a:t>
            </a:r>
          </a:p>
        </p:txBody>
      </p:sp>
      <p:sp>
        <p:nvSpPr>
          <p:cNvPr id="724" name="IPC delivery label">
            <a:extLst>
              <a:ext uri="{FF2B5EF4-FFF2-40B4-BE49-F238E27FC236}">
                <a16:creationId xmlns:a16="http://schemas.microsoft.com/office/drawing/2014/main" id="{4FFFA855-EC12-4CDC-AF63-B20EB5FE2A3A}"/>
              </a:ext>
            </a:extLst>
          </p:cNvPr>
          <p:cNvSpPr>
            <a:spLocks noGrp="1"/>
          </p:cNvSpPr>
          <p:nvPr/>
        </p:nvSpPr>
        <p:spPr>
          <a:xfrm>
            <a:off x="7429500" y="3819525"/>
            <a:ext cx="1695450" cy="3175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IPC delivery</a:t>
            </a:r>
          </a:p>
        </p:txBody>
      </p:sp>
    </p:spTree>
    <p:extLst>
      <p:ext uri="{BB962C8B-B14F-4D97-AF65-F5344CB8AC3E}">
        <p14:creationId xmlns:p14="http://schemas.microsoft.com/office/powerpoint/2010/main" val="882647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974E2EC3-4A1C-417F-8057-98EE7F92062A}"/>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nSpc>
                <a:spcPct val="107000"/>
              </a:lnSpc>
              <a:defRPr sz="3200"/>
            </a:pPr>
            <a:r>
              <a:rPr lang="en-US" sz="3200" b="1" dirty="0">
                <a:solidFill>
                  <a:srgbClr val="171717"/>
                </a:solidFill>
              </a:rPr>
              <a:t>MCon &gt; Framework Namespaces</a:t>
            </a:r>
          </a:p>
        </p:txBody>
      </p:sp>
      <p:sp>
        <p:nvSpPr>
          <p:cNvPr id="4" name="Text 3">
            <a:extLst>
              <a:ext uri="{FF2B5EF4-FFF2-40B4-BE49-F238E27FC236}">
                <a16:creationId xmlns:a16="http://schemas.microsoft.com/office/drawing/2014/main" id="{964AB6AF-FB8E-46C8-8598-19BD1137EADB}"/>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11</a:t>
            </a:r>
          </a:p>
        </p:txBody>
      </p:sp>
      <p:sp>
        <p:nvSpPr>
          <p:cNvPr id="5" name="Tenant 1 label">
            <a:extLst>
              <a:ext uri="{FF2B5EF4-FFF2-40B4-BE49-F238E27FC236}">
                <a16:creationId xmlns:a16="http://schemas.microsoft.com/office/drawing/2014/main" id="{D0894832-66DB-434B-9F4E-015B1F669F81}"/>
              </a:ext>
            </a:extLst>
          </p:cNvPr>
          <p:cNvSpPr>
            <a:spLocks noGrp="1"/>
          </p:cNvSpPr>
          <p:nvPr/>
        </p:nvSpPr>
        <p:spPr>
          <a:xfrm>
            <a:off x="1619250" y="1225550"/>
            <a:ext cx="3810000" cy="354330"/>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Tenant 1</a:t>
            </a:r>
          </a:p>
        </p:txBody>
      </p:sp>
      <p:sp>
        <p:nvSpPr>
          <p:cNvPr id="6" name="Tenant 1 application">
            <a:extLst>
              <a:ext uri="{FF2B5EF4-FFF2-40B4-BE49-F238E27FC236}">
                <a16:creationId xmlns:a16="http://schemas.microsoft.com/office/drawing/2014/main" id="{C5B931EA-90C5-405B-AA31-3A629AFE5FB7}"/>
              </a:ext>
            </a:extLst>
          </p:cNvPr>
          <p:cNvSpPr>
            <a:spLocks noGrp="1"/>
          </p:cNvSpPr>
          <p:nvPr/>
        </p:nvSpPr>
        <p:spPr>
          <a:xfrm>
            <a:off x="1619250" y="1616075"/>
            <a:ext cx="3810000" cy="590550"/>
          </a:xfrm>
          <a:prstGeom prst="roundRect">
            <a:avLst>
              <a:gd name="adj" fmla="val 6452"/>
            </a:avLst>
          </a:prstGeom>
          <a:solidFill>
            <a:srgbClr val="E1EED7"/>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v1</a:t>
            </a:r>
          </a:p>
        </p:txBody>
      </p:sp>
      <p:sp>
        <p:nvSpPr>
          <p:cNvPr id="7" name="Tenant 2 label">
            <a:extLst>
              <a:ext uri="{FF2B5EF4-FFF2-40B4-BE49-F238E27FC236}">
                <a16:creationId xmlns:a16="http://schemas.microsoft.com/office/drawing/2014/main" id="{3034FD38-AF2F-4C5D-815F-D862B160159F}"/>
              </a:ext>
            </a:extLst>
          </p:cNvPr>
          <p:cNvSpPr>
            <a:spLocks noGrp="1"/>
          </p:cNvSpPr>
          <p:nvPr/>
        </p:nvSpPr>
        <p:spPr>
          <a:xfrm>
            <a:off x="6667500" y="1225550"/>
            <a:ext cx="3810000" cy="354330"/>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Tenant 2</a:t>
            </a:r>
          </a:p>
        </p:txBody>
      </p:sp>
      <p:sp>
        <p:nvSpPr>
          <p:cNvPr id="8" name="Tenant 2 application">
            <a:extLst>
              <a:ext uri="{FF2B5EF4-FFF2-40B4-BE49-F238E27FC236}">
                <a16:creationId xmlns:a16="http://schemas.microsoft.com/office/drawing/2014/main" id="{AF823504-C371-42D7-8DB0-81DA2EBCBE3A}"/>
              </a:ext>
            </a:extLst>
          </p:cNvPr>
          <p:cNvSpPr>
            <a:spLocks noGrp="1"/>
          </p:cNvSpPr>
          <p:nvPr/>
        </p:nvSpPr>
        <p:spPr>
          <a:xfrm>
            <a:off x="6667500" y="1616075"/>
            <a:ext cx="3810000" cy="590550"/>
          </a:xfrm>
          <a:prstGeom prst="roundRect">
            <a:avLst>
              <a:gd name="adj" fmla="val 6452"/>
            </a:avLst>
          </a:prstGeom>
          <a:solidFill>
            <a:srgbClr val="DDEAF6"/>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v2</a:t>
            </a:r>
          </a:p>
        </p:txBody>
      </p:sp>
      <p:sp>
        <p:nvSpPr>
          <p:cNvPr id="9" name="Shared framework">
            <a:extLst>
              <a:ext uri="{FF2B5EF4-FFF2-40B4-BE49-F238E27FC236}">
                <a16:creationId xmlns:a16="http://schemas.microsoft.com/office/drawing/2014/main" id="{347BD45A-DBBF-4D65-8EE5-CCD188416446}"/>
              </a:ext>
            </a:extLst>
          </p:cNvPr>
          <p:cNvSpPr>
            <a:spLocks noGrp="1"/>
          </p:cNvSpPr>
          <p:nvPr/>
        </p:nvSpPr>
        <p:spPr>
          <a:xfrm>
            <a:off x="1619250" y="2524125"/>
            <a:ext cx="8858250" cy="1400175"/>
          </a:xfrm>
          <a:prstGeom prst="roundRect">
            <a:avLst>
              <a:gd name="adj" fmla="val 3922"/>
            </a:avLst>
          </a:prstGeom>
          <a:solidFill>
            <a:srgbClr val="D9D9D9"/>
          </a:solidFill>
          <a:ln w="0">
            <a:noFill/>
          </a:ln>
        </p:spPr>
        <p:txBody>
          <a:bodyPr/>
          <a:lstStyle/>
          <a:p>
            <a:endParaRPr lang="zh-CN" altLang="en-US"/>
          </a:p>
        </p:txBody>
      </p:sp>
      <p:sp>
        <p:nvSpPr>
          <p:cNvPr id="10" name="Shared framework label">
            <a:extLst>
              <a:ext uri="{FF2B5EF4-FFF2-40B4-BE49-F238E27FC236}">
                <a16:creationId xmlns:a16="http://schemas.microsoft.com/office/drawing/2014/main" id="{BF67C248-5A13-4B6C-9E54-F4E6159B1ADD}"/>
              </a:ext>
            </a:extLst>
          </p:cNvPr>
          <p:cNvSpPr>
            <a:spLocks noGrp="1"/>
          </p:cNvSpPr>
          <p:nvPr/>
        </p:nvSpPr>
        <p:spPr>
          <a:xfrm>
            <a:off x="3190875" y="2619375"/>
            <a:ext cx="5905500" cy="371475"/>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One shared Android framework</a:t>
            </a:r>
          </a:p>
        </p:txBody>
      </p:sp>
      <p:sp>
        <p:nvSpPr>
          <p:cNvPr id="11" name="IPC transformation label">
            <a:extLst>
              <a:ext uri="{FF2B5EF4-FFF2-40B4-BE49-F238E27FC236}">
                <a16:creationId xmlns:a16="http://schemas.microsoft.com/office/drawing/2014/main" id="{F51162D5-93B2-4DE0-895B-A7F9EE800E33}"/>
              </a:ext>
            </a:extLst>
          </p:cNvPr>
          <p:cNvSpPr>
            <a:spLocks noGrp="1"/>
          </p:cNvSpPr>
          <p:nvPr/>
        </p:nvSpPr>
        <p:spPr>
          <a:xfrm>
            <a:off x="4857750" y="2143125"/>
            <a:ext cx="2476500" cy="323850"/>
          </a:xfrm>
          <a:prstGeom prst="rect">
            <a:avLst/>
          </a:prstGeom>
          <a:noFill/>
          <a:ln w="0">
            <a:noFill/>
          </a:ln>
        </p:spPr>
        <p:txBody>
          <a:bodyPr lIns="0" tIns="0" rIns="0" bIns="0" anchor="ctr">
            <a:noAutofit/>
          </a:bodyPr>
          <a:lstStyle/>
          <a:p>
            <a:pPr algn="ctr">
              <a:defRPr sz="1800" i="1">
                <a:solidFill>
                  <a:srgbClr val="666666"/>
                </a:solidFill>
                <a:latin typeface="Calibri"/>
                <a:ea typeface="Calibri"/>
                <a:cs typeface="Calibri"/>
              </a:defRPr>
            </a:pPr>
            <a:r>
              <a:rPr sz="1800" i="1">
                <a:solidFill>
                  <a:srgbClr val="666666"/>
                </a:solidFill>
                <a:latin typeface="Calibri"/>
                <a:ea typeface="Calibri"/>
                <a:cs typeface="Calibri"/>
              </a:rPr>
              <a:t>IPC transformation</a:t>
            </a:r>
          </a:p>
        </p:txBody>
      </p:sp>
      <p:sp>
        <p:nvSpPr>
          <p:cNvPr id="12" name="Framework namespace 1">
            <a:extLst>
              <a:ext uri="{FF2B5EF4-FFF2-40B4-BE49-F238E27FC236}">
                <a16:creationId xmlns:a16="http://schemas.microsoft.com/office/drawing/2014/main" id="{91BD01CB-60EB-464D-A474-1E9AD899E325}"/>
              </a:ext>
            </a:extLst>
          </p:cNvPr>
          <p:cNvSpPr>
            <a:spLocks noGrp="1"/>
          </p:cNvSpPr>
          <p:nvPr/>
        </p:nvSpPr>
        <p:spPr>
          <a:xfrm>
            <a:off x="1733550" y="3124200"/>
            <a:ext cx="3581400" cy="581025"/>
          </a:xfrm>
          <a:prstGeom prst="roundRect">
            <a:avLst>
              <a:gd name="adj" fmla="val 6557"/>
            </a:avLst>
          </a:prstGeom>
          <a:solidFill>
            <a:srgbClr val="E1EED7"/>
          </a:solidFill>
          <a:ln w="13335">
            <a:solidFill>
              <a:srgbClr val="5D8E41"/>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Namespace 1: private view</a:t>
            </a:r>
          </a:p>
        </p:txBody>
      </p:sp>
      <p:sp>
        <p:nvSpPr>
          <p:cNvPr id="13" name="Tenant 1 IPC">
            <a:extLst>
              <a:ext uri="{FF2B5EF4-FFF2-40B4-BE49-F238E27FC236}">
                <a16:creationId xmlns:a16="http://schemas.microsoft.com/office/drawing/2014/main" id="{28D4A15F-55A8-4ABE-BE25-598389D1E389}"/>
              </a:ext>
            </a:extLst>
          </p:cNvPr>
          <p:cNvSpPr>
            <a:spLocks noGrp="1"/>
          </p:cNvSpPr>
          <p:nvPr/>
        </p:nvSpPr>
        <p:spPr>
          <a:xfrm>
            <a:off x="3524250" y="2206625"/>
            <a:ext cx="9525" cy="917575"/>
          </a:xfrm>
          <a:custGeom>
            <a:avLst/>
            <a:gdLst/>
            <a:ahLst/>
            <a:cxnLst/>
            <a:rect l="0" t="0" r="0" b="0"/>
            <a:pathLst>
              <a:path w="9525" h="1057275">
                <a:moveTo>
                  <a:pt x="0" y="0"/>
                </a:moveTo>
                <a:lnTo>
                  <a:pt x="0" y="1057275"/>
                </a:lnTo>
              </a:path>
            </a:pathLst>
          </a:custGeom>
          <a:noFill/>
          <a:ln w="19050">
            <a:solidFill>
              <a:srgbClr val="5D8E41"/>
            </a:solidFill>
            <a:prstDash val="solid"/>
          </a:ln>
        </p:spPr>
        <p:txBody>
          <a:bodyPr/>
          <a:lstStyle/>
          <a:p>
            <a:endParaRPr lang="zh-CN" altLang="en-US"/>
          </a:p>
        </p:txBody>
      </p:sp>
      <p:sp>
        <p:nvSpPr>
          <p:cNvPr id="14" name="Tenant 1 IPC arrowhead">
            <a:extLst>
              <a:ext uri="{FF2B5EF4-FFF2-40B4-BE49-F238E27FC236}">
                <a16:creationId xmlns:a16="http://schemas.microsoft.com/office/drawing/2014/main" id="{3CE30221-D29B-444E-9B17-4A4986A692B1}"/>
              </a:ext>
            </a:extLst>
          </p:cNvPr>
          <p:cNvSpPr>
            <a:spLocks noGrp="1"/>
          </p:cNvSpPr>
          <p:nvPr/>
        </p:nvSpPr>
        <p:spPr>
          <a:xfrm>
            <a:off x="3486150" y="3048000"/>
            <a:ext cx="76200" cy="76200"/>
          </a:xfrm>
          <a:custGeom>
            <a:avLst/>
            <a:gdLst/>
            <a:ahLst/>
            <a:cxnLst/>
            <a:rect l="0" t="0" r="0" b="0"/>
            <a:pathLst>
              <a:path w="76200" h="76200">
                <a:moveTo>
                  <a:pt x="38100" y="76200"/>
                </a:moveTo>
                <a:lnTo>
                  <a:pt x="0" y="0"/>
                </a:lnTo>
                <a:lnTo>
                  <a:pt x="76200" y="0"/>
                </a:lnTo>
                <a:close/>
              </a:path>
            </a:pathLst>
          </a:custGeom>
          <a:solidFill>
            <a:srgbClr val="5D8E41"/>
          </a:solidFill>
          <a:ln w="0">
            <a:solidFill>
              <a:srgbClr val="5D8E41"/>
            </a:solidFill>
          </a:ln>
        </p:spPr>
        <p:txBody>
          <a:bodyPr/>
          <a:lstStyle/>
          <a:p>
            <a:endParaRPr lang="zh-CN" altLang="en-US"/>
          </a:p>
        </p:txBody>
      </p:sp>
      <p:sp>
        <p:nvSpPr>
          <p:cNvPr id="15" name="Framework namespace 2">
            <a:extLst>
              <a:ext uri="{FF2B5EF4-FFF2-40B4-BE49-F238E27FC236}">
                <a16:creationId xmlns:a16="http://schemas.microsoft.com/office/drawing/2014/main" id="{C6DA28D3-0FF9-4198-AEE8-FFCB2A48D5DC}"/>
              </a:ext>
            </a:extLst>
          </p:cNvPr>
          <p:cNvSpPr>
            <a:spLocks noGrp="1"/>
          </p:cNvSpPr>
          <p:nvPr/>
        </p:nvSpPr>
        <p:spPr>
          <a:xfrm>
            <a:off x="6781800" y="3124200"/>
            <a:ext cx="3581400" cy="581025"/>
          </a:xfrm>
          <a:prstGeom prst="roundRect">
            <a:avLst>
              <a:gd name="adj" fmla="val 6557"/>
            </a:avLst>
          </a:prstGeom>
          <a:solidFill>
            <a:srgbClr val="DDEAF6"/>
          </a:solidFill>
          <a:ln w="13335">
            <a:solidFill>
              <a:srgbClr val="4F87BF"/>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Namespace 2: private view</a:t>
            </a:r>
          </a:p>
        </p:txBody>
      </p:sp>
      <p:sp>
        <p:nvSpPr>
          <p:cNvPr id="16" name="Tenant 2 IPC">
            <a:extLst>
              <a:ext uri="{FF2B5EF4-FFF2-40B4-BE49-F238E27FC236}">
                <a16:creationId xmlns:a16="http://schemas.microsoft.com/office/drawing/2014/main" id="{9A0B79AA-1A6A-4C52-9949-C1D6AC0D59C8}"/>
              </a:ext>
            </a:extLst>
          </p:cNvPr>
          <p:cNvSpPr>
            <a:spLocks noGrp="1"/>
          </p:cNvSpPr>
          <p:nvPr/>
        </p:nvSpPr>
        <p:spPr>
          <a:xfrm>
            <a:off x="8572500" y="2206625"/>
            <a:ext cx="9525" cy="917575"/>
          </a:xfrm>
          <a:custGeom>
            <a:avLst/>
            <a:gdLst/>
            <a:ahLst/>
            <a:cxnLst/>
            <a:rect l="0" t="0" r="0" b="0"/>
            <a:pathLst>
              <a:path w="9525" h="1057275">
                <a:moveTo>
                  <a:pt x="0" y="0"/>
                </a:moveTo>
                <a:lnTo>
                  <a:pt x="0" y="1057275"/>
                </a:lnTo>
              </a:path>
            </a:pathLst>
          </a:custGeom>
          <a:noFill/>
          <a:ln w="19050">
            <a:solidFill>
              <a:srgbClr val="4F87BF"/>
            </a:solidFill>
            <a:prstDash val="solid"/>
          </a:ln>
        </p:spPr>
        <p:txBody>
          <a:bodyPr/>
          <a:lstStyle/>
          <a:p>
            <a:endParaRPr lang="zh-CN" altLang="en-US"/>
          </a:p>
        </p:txBody>
      </p:sp>
      <p:sp>
        <p:nvSpPr>
          <p:cNvPr id="17" name="Tenant 2 IPC arrowhead">
            <a:extLst>
              <a:ext uri="{FF2B5EF4-FFF2-40B4-BE49-F238E27FC236}">
                <a16:creationId xmlns:a16="http://schemas.microsoft.com/office/drawing/2014/main" id="{6486A33B-6E69-42BD-8E6E-FD4C4E169525}"/>
              </a:ext>
            </a:extLst>
          </p:cNvPr>
          <p:cNvSpPr>
            <a:spLocks noGrp="1"/>
          </p:cNvSpPr>
          <p:nvPr/>
        </p:nvSpPr>
        <p:spPr>
          <a:xfrm>
            <a:off x="8534400" y="3048000"/>
            <a:ext cx="76200" cy="76200"/>
          </a:xfrm>
          <a:custGeom>
            <a:avLst/>
            <a:gdLst/>
            <a:ahLst/>
            <a:cxnLst/>
            <a:rect l="0" t="0" r="0" b="0"/>
            <a:pathLst>
              <a:path w="76200" h="76200">
                <a:moveTo>
                  <a:pt x="38100" y="76200"/>
                </a:moveTo>
                <a:lnTo>
                  <a:pt x="0" y="0"/>
                </a:lnTo>
                <a:lnTo>
                  <a:pt x="76200" y="0"/>
                </a:lnTo>
                <a:close/>
              </a:path>
            </a:pathLst>
          </a:custGeom>
          <a:solidFill>
            <a:srgbClr val="4F87BF"/>
          </a:solidFill>
          <a:ln w="0">
            <a:solidFill>
              <a:srgbClr val="4F87BF"/>
            </a:solidFill>
          </a:ln>
        </p:spPr>
        <p:txBody>
          <a:bodyPr/>
          <a:lstStyle/>
          <a:p>
            <a:endParaRPr lang="zh-CN" altLang="en-US"/>
          </a:p>
        </p:txBody>
      </p:sp>
      <p:sp>
        <p:nvSpPr>
          <p:cNvPr id="18" name="Guest host boundary">
            <a:extLst>
              <a:ext uri="{FF2B5EF4-FFF2-40B4-BE49-F238E27FC236}">
                <a16:creationId xmlns:a16="http://schemas.microsoft.com/office/drawing/2014/main" id="{41F2FA8F-76DD-4AD3-BDD2-E1701AF65663}"/>
              </a:ext>
            </a:extLst>
          </p:cNvPr>
          <p:cNvSpPr>
            <a:spLocks noGrp="1"/>
          </p:cNvSpPr>
          <p:nvPr/>
        </p:nvSpPr>
        <p:spPr>
          <a:xfrm>
            <a:off x="685800" y="4114800"/>
            <a:ext cx="10820400" cy="9525"/>
          </a:xfrm>
          <a:custGeom>
            <a:avLst/>
            <a:gdLst/>
            <a:ahLst/>
            <a:cxnLst/>
            <a:rect l="0" t="0" r="0" b="0"/>
            <a:pathLst>
              <a:path w="10868025" h="9525">
                <a:moveTo>
                  <a:pt x="0" y="0"/>
                </a:moveTo>
                <a:lnTo>
                  <a:pt x="10868025" y="0"/>
                </a:lnTo>
              </a:path>
            </a:pathLst>
          </a:custGeom>
          <a:noFill/>
          <a:ln w="11430">
            <a:solidFill>
              <a:srgbClr val="BBBBBB"/>
            </a:solidFill>
            <a:prstDash val="solid"/>
          </a:ln>
        </p:spPr>
        <p:txBody>
          <a:bodyPr/>
          <a:lstStyle/>
          <a:p>
            <a:endParaRPr lang="zh-CN" altLang="en-US"/>
          </a:p>
        </p:txBody>
      </p:sp>
      <p:sp>
        <p:nvSpPr>
          <p:cNvPr id="19" name="Guest label">
            <a:extLst>
              <a:ext uri="{FF2B5EF4-FFF2-40B4-BE49-F238E27FC236}">
                <a16:creationId xmlns:a16="http://schemas.microsoft.com/office/drawing/2014/main" id="{5F1487F1-72F6-4EE5-A087-EFB60ADCD266}"/>
              </a:ext>
            </a:extLst>
          </p:cNvPr>
          <p:cNvSpPr>
            <a:spLocks noGrp="1"/>
          </p:cNvSpPr>
          <p:nvPr/>
        </p:nvSpPr>
        <p:spPr>
          <a:xfrm>
            <a:off x="10871200" y="3797300"/>
            <a:ext cx="635000" cy="266700"/>
          </a:xfrm>
          <a:prstGeom prst="rect">
            <a:avLst/>
          </a:prstGeom>
          <a:noFill/>
          <a:ln w="0">
            <a:noFill/>
          </a:ln>
        </p:spPr>
        <p:txBody>
          <a:bodyPr lIns="0" tIns="0" rIns="0" bIns="0" anchor="ctr">
            <a:noAutofit/>
          </a:bodyPr>
          <a:lstStyle/>
          <a:p>
            <a:pPr algn="r">
              <a:defRPr sz="1400" i="1">
                <a:solidFill>
                  <a:srgbClr val="999999"/>
                </a:solidFill>
                <a:latin typeface="Calibri"/>
                <a:ea typeface="Calibri"/>
                <a:cs typeface="Calibri"/>
              </a:defRPr>
            </a:pPr>
            <a:r>
              <a:rPr sz="1400" i="1">
                <a:solidFill>
                  <a:srgbClr val="999999"/>
                </a:solidFill>
                <a:latin typeface="Calibri"/>
                <a:ea typeface="Calibri"/>
                <a:cs typeface="Calibri"/>
              </a:rPr>
              <a:t>Guest</a:t>
            </a:r>
          </a:p>
        </p:txBody>
      </p:sp>
      <p:sp>
        <p:nvSpPr>
          <p:cNvPr id="20" name="Host label">
            <a:extLst>
              <a:ext uri="{FF2B5EF4-FFF2-40B4-BE49-F238E27FC236}">
                <a16:creationId xmlns:a16="http://schemas.microsoft.com/office/drawing/2014/main" id="{A5826961-0679-4F2A-809D-AAB4EBDA161F}"/>
              </a:ext>
            </a:extLst>
          </p:cNvPr>
          <p:cNvSpPr>
            <a:spLocks noGrp="1"/>
          </p:cNvSpPr>
          <p:nvPr/>
        </p:nvSpPr>
        <p:spPr>
          <a:xfrm>
            <a:off x="10871200" y="4165600"/>
            <a:ext cx="635000" cy="247650"/>
          </a:xfrm>
          <a:prstGeom prst="rect">
            <a:avLst/>
          </a:prstGeom>
          <a:noFill/>
          <a:ln w="0">
            <a:noFill/>
          </a:ln>
        </p:spPr>
        <p:txBody>
          <a:bodyPr lIns="0" tIns="0" rIns="0" bIns="0" anchor="ctr">
            <a:noAutofit/>
          </a:bodyPr>
          <a:lstStyle/>
          <a:p>
            <a:pPr algn="r">
              <a:defRPr sz="1400" i="1">
                <a:solidFill>
                  <a:srgbClr val="999999"/>
                </a:solidFill>
                <a:latin typeface="Calibri"/>
                <a:ea typeface="Calibri"/>
                <a:cs typeface="Calibri"/>
              </a:defRPr>
            </a:pPr>
            <a:r>
              <a:rPr sz="1400" i="1">
                <a:solidFill>
                  <a:srgbClr val="999999"/>
                </a:solidFill>
                <a:latin typeface="Calibri"/>
                <a:ea typeface="Calibri"/>
                <a:cs typeface="Calibri"/>
              </a:rPr>
              <a:t>Host</a:t>
            </a:r>
          </a:p>
        </p:txBody>
      </p:sp>
      <p:sp>
        <p:nvSpPr>
          <p:cNvPr id="26" name="Namespace 1 device route">
            <a:extLst>
              <a:ext uri="{FF2B5EF4-FFF2-40B4-BE49-F238E27FC236}">
                <a16:creationId xmlns:a16="http://schemas.microsoft.com/office/drawing/2014/main" id="{9B7F730B-A5EC-4AB3-A4AC-C1FC3806E3B9}"/>
              </a:ext>
            </a:extLst>
          </p:cNvPr>
          <p:cNvSpPr>
            <a:spLocks noGrp="1"/>
          </p:cNvSpPr>
          <p:nvPr/>
        </p:nvSpPr>
        <p:spPr>
          <a:xfrm>
            <a:off x="3524250" y="3705225"/>
            <a:ext cx="9525" cy="609600"/>
          </a:xfrm>
          <a:custGeom>
            <a:avLst/>
            <a:gdLst/>
            <a:ahLst/>
            <a:cxnLst/>
            <a:rect l="0" t="0" r="0" b="0"/>
            <a:pathLst>
              <a:path w="9525" h="685800">
                <a:moveTo>
                  <a:pt x="0" y="0"/>
                </a:moveTo>
                <a:lnTo>
                  <a:pt x="0" y="685800"/>
                </a:lnTo>
              </a:path>
            </a:pathLst>
          </a:custGeom>
          <a:noFill/>
          <a:ln w="19050">
            <a:solidFill>
              <a:srgbClr val="5D8E41"/>
            </a:solidFill>
            <a:prstDash val="solid"/>
          </a:ln>
        </p:spPr>
        <p:txBody>
          <a:bodyPr/>
          <a:lstStyle/>
          <a:p>
            <a:endParaRPr lang="zh-CN" altLang="en-US"/>
          </a:p>
        </p:txBody>
      </p:sp>
      <p:sp>
        <p:nvSpPr>
          <p:cNvPr id="27" name="Namespace 1 device route arrowhead">
            <a:extLst>
              <a:ext uri="{FF2B5EF4-FFF2-40B4-BE49-F238E27FC236}">
                <a16:creationId xmlns:a16="http://schemas.microsoft.com/office/drawing/2014/main" id="{D76AB3B8-7D4D-4D29-A88D-88F43587C8BB}"/>
              </a:ext>
            </a:extLst>
          </p:cNvPr>
          <p:cNvSpPr>
            <a:spLocks noGrp="1"/>
          </p:cNvSpPr>
          <p:nvPr/>
        </p:nvSpPr>
        <p:spPr>
          <a:xfrm>
            <a:off x="3486150" y="4238625"/>
            <a:ext cx="76200" cy="76200"/>
          </a:xfrm>
          <a:custGeom>
            <a:avLst/>
            <a:gdLst/>
            <a:ahLst/>
            <a:cxnLst/>
            <a:rect l="0" t="0" r="0" b="0"/>
            <a:pathLst>
              <a:path w="76200" h="76200">
                <a:moveTo>
                  <a:pt x="38100" y="76200"/>
                </a:moveTo>
                <a:lnTo>
                  <a:pt x="0" y="0"/>
                </a:lnTo>
                <a:lnTo>
                  <a:pt x="76200" y="0"/>
                </a:lnTo>
                <a:close/>
              </a:path>
            </a:pathLst>
          </a:custGeom>
          <a:solidFill>
            <a:srgbClr val="5D8E41"/>
          </a:solidFill>
          <a:ln w="0">
            <a:solidFill>
              <a:srgbClr val="5D8E41"/>
            </a:solidFill>
          </a:ln>
        </p:spPr>
        <p:txBody>
          <a:bodyPr/>
          <a:lstStyle/>
          <a:p>
            <a:endParaRPr lang="zh-CN" altLang="en-US"/>
          </a:p>
        </p:txBody>
      </p:sp>
      <p:sp>
        <p:nvSpPr>
          <p:cNvPr id="33" name="Namespace 2 device route">
            <a:extLst>
              <a:ext uri="{FF2B5EF4-FFF2-40B4-BE49-F238E27FC236}">
                <a16:creationId xmlns:a16="http://schemas.microsoft.com/office/drawing/2014/main" id="{3A423BC6-0298-4603-94D2-971EDAC09C41}"/>
              </a:ext>
            </a:extLst>
          </p:cNvPr>
          <p:cNvSpPr>
            <a:spLocks noGrp="1"/>
          </p:cNvSpPr>
          <p:nvPr/>
        </p:nvSpPr>
        <p:spPr>
          <a:xfrm>
            <a:off x="8572500" y="3705225"/>
            <a:ext cx="9525" cy="609600"/>
          </a:xfrm>
          <a:custGeom>
            <a:avLst/>
            <a:gdLst/>
            <a:ahLst/>
            <a:cxnLst/>
            <a:rect l="0" t="0" r="0" b="0"/>
            <a:pathLst>
              <a:path w="9525" h="685800">
                <a:moveTo>
                  <a:pt x="0" y="0"/>
                </a:moveTo>
                <a:lnTo>
                  <a:pt x="0" y="685800"/>
                </a:lnTo>
              </a:path>
            </a:pathLst>
          </a:custGeom>
          <a:noFill/>
          <a:ln w="19050">
            <a:solidFill>
              <a:srgbClr val="4F87BF"/>
            </a:solidFill>
            <a:prstDash val="solid"/>
          </a:ln>
        </p:spPr>
        <p:txBody>
          <a:bodyPr/>
          <a:lstStyle/>
          <a:p>
            <a:endParaRPr lang="zh-CN" altLang="en-US"/>
          </a:p>
        </p:txBody>
      </p:sp>
      <p:sp>
        <p:nvSpPr>
          <p:cNvPr id="34" name="Namespace 2 device route arrowhead">
            <a:extLst>
              <a:ext uri="{FF2B5EF4-FFF2-40B4-BE49-F238E27FC236}">
                <a16:creationId xmlns:a16="http://schemas.microsoft.com/office/drawing/2014/main" id="{658F9C4D-D0EA-4E9D-ADF7-338FF64605EF}"/>
              </a:ext>
            </a:extLst>
          </p:cNvPr>
          <p:cNvSpPr>
            <a:spLocks noGrp="1"/>
          </p:cNvSpPr>
          <p:nvPr/>
        </p:nvSpPr>
        <p:spPr>
          <a:xfrm>
            <a:off x="8534400" y="4238625"/>
            <a:ext cx="76200" cy="76200"/>
          </a:xfrm>
          <a:custGeom>
            <a:avLst/>
            <a:gdLst/>
            <a:ahLst/>
            <a:cxnLst/>
            <a:rect l="0" t="0" r="0" b="0"/>
            <a:pathLst>
              <a:path w="76200" h="76200">
                <a:moveTo>
                  <a:pt x="38100" y="76200"/>
                </a:moveTo>
                <a:lnTo>
                  <a:pt x="0" y="0"/>
                </a:lnTo>
                <a:lnTo>
                  <a:pt x="76200" y="0"/>
                </a:lnTo>
                <a:close/>
              </a:path>
            </a:pathLst>
          </a:custGeom>
          <a:solidFill>
            <a:srgbClr val="4F87BF"/>
          </a:solidFill>
          <a:ln w="0">
            <a:solidFill>
              <a:srgbClr val="4F87BF"/>
            </a:solidFill>
          </a:ln>
        </p:spPr>
        <p:txBody>
          <a:bodyPr/>
          <a:lstStyle/>
          <a:p>
            <a:endParaRPr lang="zh-CN" altLang="en-US"/>
          </a:p>
        </p:txBody>
      </p:sp>
      <p:sp>
        <p:nvSpPr>
          <p:cNvPr id="35" name="Shared host hardware">
            <a:extLst>
              <a:ext uri="{FF2B5EF4-FFF2-40B4-BE49-F238E27FC236}">
                <a16:creationId xmlns:a16="http://schemas.microsoft.com/office/drawing/2014/main" id="{29942673-3CAB-4429-9512-1EDD012AC183}"/>
              </a:ext>
            </a:extLst>
          </p:cNvPr>
          <p:cNvSpPr>
            <a:spLocks noGrp="1"/>
          </p:cNvSpPr>
          <p:nvPr/>
        </p:nvSpPr>
        <p:spPr>
          <a:xfrm>
            <a:off x="1619250" y="5511800"/>
            <a:ext cx="8858250" cy="369570"/>
          </a:xfrm>
          <a:prstGeom prst="roundRect">
            <a:avLst>
              <a:gd name="adj" fmla="val 10526"/>
            </a:avLst>
          </a:prstGeom>
          <a:solidFill>
            <a:srgbClr val="F4F4F4"/>
          </a:solidFill>
          <a:ln w="13335">
            <a:no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Shared host hardware</a:t>
            </a:r>
          </a:p>
        </p:txBody>
      </p:sp>
      <p:sp>
        <p:nvSpPr>
          <p:cNvPr id="40" name="Architecture takeaway">
            <a:extLst>
              <a:ext uri="{FF2B5EF4-FFF2-40B4-BE49-F238E27FC236}">
                <a16:creationId xmlns:a16="http://schemas.microsoft.com/office/drawing/2014/main" id="{ED59627A-361C-4B3B-A580-EF434DF8EF8B}"/>
              </a:ext>
            </a:extLst>
          </p:cNvPr>
          <p:cNvSpPr>
            <a:spLocks noGrp="1"/>
          </p:cNvSpPr>
          <p:nvPr/>
        </p:nvSpPr>
        <p:spPr>
          <a:xfrm>
            <a:off x="685800" y="5994400"/>
            <a:ext cx="10820400" cy="431800"/>
          </a:xfrm>
          <a:prstGeom prst="rect">
            <a:avLst/>
          </a:prstGeom>
          <a:noFill/>
          <a:ln w="0">
            <a:noFill/>
          </a:ln>
        </p:spPr>
        <p:txBody>
          <a:bodyPr lIns="0" tIns="0" rIns="0" bIns="0" anchor="ctr">
            <a:noAutofit/>
          </a:bodyPr>
          <a:lstStyle/>
          <a:p>
            <a:pPr algn="ctr">
              <a:defRPr sz="1800" b="1">
                <a:solidFill>
                  <a:srgbClr val="171717"/>
                </a:solidFill>
                <a:latin typeface="Calibri"/>
                <a:ea typeface="Calibri"/>
                <a:cs typeface="Calibri"/>
              </a:defRPr>
            </a:pPr>
            <a:r>
              <a:rPr sz="1800" b="1" dirty="0">
                <a:solidFill>
                  <a:srgbClr val="171717"/>
                </a:solidFill>
                <a:latin typeface="Calibri"/>
                <a:ea typeface="Calibri"/>
                <a:cs typeface="Calibri"/>
              </a:rPr>
              <a:t>Private framework views. The device stack is still shared</a:t>
            </a:r>
            <a:r>
              <a:rPr lang="en-US" b="1" dirty="0">
                <a:solidFill>
                  <a:srgbClr val="171717"/>
                </a:solidFill>
                <a:latin typeface="Calibri"/>
                <a:ea typeface="Calibri"/>
                <a:cs typeface="Calibri"/>
              </a:rPr>
              <a:t>…</a:t>
            </a:r>
            <a:endParaRPr sz="1800" b="1" dirty="0">
              <a:solidFill>
                <a:srgbClr val="171717"/>
              </a:solidFill>
              <a:latin typeface="Calibri"/>
              <a:ea typeface="Calibri"/>
              <a:cs typeface="Calibri"/>
            </a:endParaRPr>
          </a:p>
        </p:txBody>
      </p:sp>
      <p:sp>
        <p:nvSpPr>
          <p:cNvPr id="1000" name="Intermediate shared device stack">
            <a:extLst>
              <a:ext uri="{FF2B5EF4-FFF2-40B4-BE49-F238E27FC236}">
                <a16:creationId xmlns:a16="http://schemas.microsoft.com/office/drawing/2014/main" id="{7E29F118-76ED-46B0-8122-47F6937AE63E}"/>
              </a:ext>
            </a:extLst>
          </p:cNvPr>
          <p:cNvSpPr>
            <a:spLocks noGrp="1"/>
          </p:cNvSpPr>
          <p:nvPr/>
        </p:nvSpPr>
        <p:spPr>
          <a:xfrm>
            <a:off x="1619250" y="4314825"/>
            <a:ext cx="8858250" cy="1000125"/>
          </a:xfrm>
          <a:prstGeom prst="rect">
            <a:avLst/>
          </a:prstGeom>
          <a:solidFill>
            <a:srgbClr val="FFFFFF"/>
          </a:solidFill>
          <a:ln w="12700">
            <a:solidFill>
              <a:srgbClr val="888888"/>
            </a:solidFill>
          </a:ln>
        </p:spPr>
        <p:txBody>
          <a:bodyPr/>
          <a:lstStyle/>
          <a:p>
            <a:endParaRPr lang="en-US"/>
          </a:p>
        </p:txBody>
      </p:sp>
      <p:sp>
        <p:nvSpPr>
          <p:cNvPr id="1001" name="Intermediate stack label">
            <a:extLst>
              <a:ext uri="{FF2B5EF4-FFF2-40B4-BE49-F238E27FC236}">
                <a16:creationId xmlns:a16="http://schemas.microsoft.com/office/drawing/2014/main" id="{72D37DE1-1A60-4466-BF78-DFBF79F483D9}"/>
              </a:ext>
            </a:extLst>
          </p:cNvPr>
          <p:cNvSpPr>
            <a:spLocks noGrp="1"/>
          </p:cNvSpPr>
          <p:nvPr/>
        </p:nvSpPr>
        <p:spPr>
          <a:xfrm>
            <a:off x="1714500" y="4400550"/>
            <a:ext cx="8667750" cy="295275"/>
          </a:xfrm>
          <a:prstGeom prst="rect">
            <a:avLst/>
          </a:prstGeom>
          <a:noFill/>
          <a:ln w="0">
            <a:noFill/>
          </a:ln>
        </p:spPr>
        <p:txBody>
          <a:bodyPr wrap="none" lIns="0" tIns="0" rIns="0" bIns="0" anchor="ctr">
            <a:noAutofit/>
          </a:bodyPr>
          <a:lstStyle/>
          <a:p>
            <a:pPr algn="ctr">
              <a:defRPr sz="1800" b="1" i="1">
                <a:solidFill>
                  <a:srgbClr val="171717"/>
                </a:solidFill>
                <a:latin typeface="Calibri"/>
                <a:ea typeface="Calibri"/>
                <a:cs typeface="Calibri"/>
              </a:defRPr>
            </a:pPr>
            <a:r>
              <a:rPr sz="1800" b="1" i="1">
                <a:solidFill>
                  <a:srgbClr val="171717"/>
                </a:solidFill>
                <a:latin typeface="Calibri"/>
                <a:ea typeface="Calibri"/>
                <a:cs typeface="Calibri"/>
              </a:rPr>
              <a:t>Shared device stack (one host process)</a:t>
            </a:r>
          </a:p>
        </p:txBody>
      </p:sp>
      <p:sp>
        <p:nvSpPr>
          <p:cNvPr id="1002" name="Intermediate vGPU">
            <a:extLst>
              <a:ext uri="{FF2B5EF4-FFF2-40B4-BE49-F238E27FC236}">
                <a16:creationId xmlns:a16="http://schemas.microsoft.com/office/drawing/2014/main" id="{F676B09A-AF37-462D-B68A-B18BCC3BC5F1}"/>
              </a:ext>
            </a:extLst>
          </p:cNvPr>
          <p:cNvSpPr>
            <a:spLocks noGrp="1"/>
          </p:cNvSpPr>
          <p:nvPr/>
        </p:nvSpPr>
        <p:spPr>
          <a:xfrm>
            <a:off x="3743325" y="4800600"/>
            <a:ext cx="1447800" cy="369570"/>
          </a:xfrm>
          <a:prstGeom prst="rect">
            <a:avLst/>
          </a:prstGeom>
          <a:solidFill>
            <a:srgbClr val="F2F2F2"/>
          </a:solidFill>
          <a:ln w="9525">
            <a:solidFill>
              <a:srgbClr val="999999"/>
            </a:solidFill>
          </a:ln>
        </p:spPr>
        <p:txBody>
          <a:bodyPr wrap="none" lIns="0" tIns="0" rIns="0" bIns="0" anchor="ctr">
            <a:noAutofit/>
          </a:bodyPr>
          <a:lstStyle/>
          <a:p>
            <a:pPr algn="ctr">
              <a:defRPr sz="1800" b="0" i="0">
                <a:solidFill>
                  <a:srgbClr val="171717"/>
                </a:solidFill>
                <a:latin typeface="Calibri"/>
                <a:ea typeface="Calibri"/>
                <a:cs typeface="Calibri"/>
              </a:defRPr>
            </a:pPr>
            <a:r>
              <a:rPr sz="1800" b="0" i="0">
                <a:solidFill>
                  <a:srgbClr val="171717"/>
                </a:solidFill>
                <a:latin typeface="Calibri"/>
                <a:ea typeface="Calibri"/>
                <a:cs typeface="Calibri"/>
              </a:rPr>
              <a:t>vGPU</a:t>
            </a:r>
          </a:p>
        </p:txBody>
      </p:sp>
      <p:sp>
        <p:nvSpPr>
          <p:cNvPr id="1003" name="Intermediate vDisplay">
            <a:extLst>
              <a:ext uri="{FF2B5EF4-FFF2-40B4-BE49-F238E27FC236}">
                <a16:creationId xmlns:a16="http://schemas.microsoft.com/office/drawing/2014/main" id="{C19D7F55-1C04-4CA8-807B-6DC6AE5F9492}"/>
              </a:ext>
            </a:extLst>
          </p:cNvPr>
          <p:cNvSpPr>
            <a:spLocks noGrp="1"/>
          </p:cNvSpPr>
          <p:nvPr/>
        </p:nvSpPr>
        <p:spPr>
          <a:xfrm>
            <a:off x="5324475" y="4800600"/>
            <a:ext cx="1447800" cy="369570"/>
          </a:xfrm>
          <a:prstGeom prst="rect">
            <a:avLst/>
          </a:prstGeom>
          <a:solidFill>
            <a:srgbClr val="F2F2F2"/>
          </a:solidFill>
          <a:ln w="9525">
            <a:solidFill>
              <a:srgbClr val="999999"/>
            </a:solidFill>
          </a:ln>
        </p:spPr>
        <p:txBody>
          <a:bodyPr wrap="none" lIns="0" tIns="0" rIns="0" bIns="0" anchor="ctr">
            <a:noAutofit/>
          </a:bodyPr>
          <a:lstStyle/>
          <a:p>
            <a:pPr algn="ctr">
              <a:defRPr sz="1800" b="0" i="0">
                <a:solidFill>
                  <a:srgbClr val="171717"/>
                </a:solidFill>
                <a:latin typeface="Calibri"/>
                <a:ea typeface="Calibri"/>
                <a:cs typeface="Calibri"/>
              </a:defRPr>
            </a:pPr>
            <a:r>
              <a:rPr sz="1800" b="0" i="0">
                <a:solidFill>
                  <a:srgbClr val="171717"/>
                </a:solidFill>
                <a:latin typeface="Calibri"/>
                <a:ea typeface="Calibri"/>
                <a:cs typeface="Calibri"/>
              </a:rPr>
              <a:t>vDisplay</a:t>
            </a:r>
          </a:p>
        </p:txBody>
      </p:sp>
      <p:sp>
        <p:nvSpPr>
          <p:cNvPr id="1004" name="Intermediate vInput">
            <a:extLst>
              <a:ext uri="{FF2B5EF4-FFF2-40B4-BE49-F238E27FC236}">
                <a16:creationId xmlns:a16="http://schemas.microsoft.com/office/drawing/2014/main" id="{DB79A944-4E5C-4E5F-BBF9-C82CB3BDCA18}"/>
              </a:ext>
            </a:extLst>
          </p:cNvPr>
          <p:cNvSpPr>
            <a:spLocks noGrp="1"/>
          </p:cNvSpPr>
          <p:nvPr/>
        </p:nvSpPr>
        <p:spPr>
          <a:xfrm>
            <a:off x="6905625" y="4800600"/>
            <a:ext cx="1447800" cy="369570"/>
          </a:xfrm>
          <a:prstGeom prst="rect">
            <a:avLst/>
          </a:prstGeom>
          <a:solidFill>
            <a:srgbClr val="F2F2F2"/>
          </a:solidFill>
          <a:ln w="9525">
            <a:solidFill>
              <a:srgbClr val="999999"/>
            </a:solidFill>
          </a:ln>
        </p:spPr>
        <p:txBody>
          <a:bodyPr wrap="none" lIns="0" tIns="0" rIns="0" bIns="0" anchor="ctr">
            <a:noAutofit/>
          </a:bodyPr>
          <a:lstStyle/>
          <a:p>
            <a:pPr algn="ctr">
              <a:defRPr sz="1800" b="0" i="0">
                <a:solidFill>
                  <a:srgbClr val="171717"/>
                </a:solidFill>
                <a:latin typeface="Calibri"/>
                <a:ea typeface="Calibri"/>
                <a:cs typeface="Calibri"/>
              </a:defRPr>
            </a:pPr>
            <a:r>
              <a:rPr sz="1800" b="0" i="0">
                <a:solidFill>
                  <a:srgbClr val="171717"/>
                </a:solidFill>
                <a:latin typeface="Calibri"/>
                <a:ea typeface="Calibri"/>
                <a:cs typeface="Calibri"/>
              </a:rPr>
              <a:t>vInput</a:t>
            </a:r>
          </a:p>
        </p:txBody>
      </p:sp>
      <p:sp>
        <p:nvSpPr>
          <p:cNvPr id="1005" name="Intermediate stack hardware line">
            <a:extLst>
              <a:ext uri="{FF2B5EF4-FFF2-40B4-BE49-F238E27FC236}">
                <a16:creationId xmlns:a16="http://schemas.microsoft.com/office/drawing/2014/main" id="{505777FA-384C-49CF-84D7-A542710D003F}"/>
              </a:ext>
            </a:extLst>
          </p:cNvPr>
          <p:cNvSpPr>
            <a:spLocks noGrp="1"/>
          </p:cNvSpPr>
          <p:nvPr/>
        </p:nvSpPr>
        <p:spPr>
          <a:xfrm>
            <a:off x="6048375" y="5314950"/>
            <a:ext cx="9525" cy="196850"/>
          </a:xfrm>
          <a:prstGeom prst="rect">
            <a:avLst/>
          </a:prstGeom>
          <a:solidFill>
            <a:srgbClr val="444444"/>
          </a:solidFill>
          <a:ln w="0">
            <a:noFill/>
          </a:ln>
        </p:spPr>
        <p:txBody>
          <a:bodyPr/>
          <a:lstStyle/>
          <a:p>
            <a:endParaRPr lang="en-US"/>
          </a:p>
        </p:txBody>
      </p:sp>
      <p:sp>
        <p:nvSpPr>
          <p:cNvPr id="1006" name="Intermediate stack hardware arrowhead">
            <a:extLst>
              <a:ext uri="{FF2B5EF4-FFF2-40B4-BE49-F238E27FC236}">
                <a16:creationId xmlns:a16="http://schemas.microsoft.com/office/drawing/2014/main" id="{28BC6289-A7D8-40E1-98FE-136071643FA5}"/>
              </a:ext>
            </a:extLst>
          </p:cNvPr>
          <p:cNvSpPr>
            <a:spLocks noGrp="1"/>
          </p:cNvSpPr>
          <p:nvPr/>
        </p:nvSpPr>
        <p:spPr>
          <a:xfrm rot="10800000">
            <a:off x="6010275" y="5435600"/>
            <a:ext cx="76200" cy="76200"/>
          </a:xfrm>
          <a:prstGeom prst="triangle">
            <a:avLst/>
          </a:prstGeom>
          <a:solidFill>
            <a:srgbClr val="444444"/>
          </a:solidFill>
          <a:ln w="0">
            <a:noFill/>
          </a:ln>
        </p:spPr>
        <p:txBody>
          <a:bodyPr/>
          <a:lstStyle/>
          <a:p>
            <a:endParaRPr lang="en-US"/>
          </a:p>
        </p:txBody>
      </p:sp>
    </p:spTree>
    <p:extLst>
      <p:ext uri="{BB962C8B-B14F-4D97-AF65-F5344CB8AC3E}">
        <p14:creationId xmlns:p14="http://schemas.microsoft.com/office/powerpoint/2010/main" val="108450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CBEE0BEE-112D-43D3-A468-77B906D8E763}"/>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MCon &gt; Framework Namespaces</a:t>
            </a:r>
            <a:r>
              <a:rPr lang="en-US" sz="3200" b="1" i="0" dirty="0">
                <a:solidFill>
                  <a:srgbClr val="171717"/>
                </a:solidFill>
                <a:latin typeface="Calibri"/>
                <a:ea typeface="Calibri"/>
                <a:cs typeface="Calibri"/>
              </a:rPr>
              <a:t> &gt; Private Views</a:t>
            </a:r>
            <a:endParaRPr sz="3200" b="1" i="0" dirty="0">
              <a:solidFill>
                <a:srgbClr val="171717"/>
              </a:solidFill>
              <a:latin typeface="Calibri"/>
              <a:ea typeface="Calibri"/>
              <a:cs typeface="Calibri"/>
            </a:endParaRPr>
          </a:p>
        </p:txBody>
      </p:sp>
      <p:sp>
        <p:nvSpPr>
          <p:cNvPr id="5" name="Text 4">
            <a:extLst>
              <a:ext uri="{FF2B5EF4-FFF2-40B4-BE49-F238E27FC236}">
                <a16:creationId xmlns:a16="http://schemas.microsoft.com/office/drawing/2014/main" id="{04DC51C8-DDE8-423E-8034-462FF34689FC}"/>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12</a:t>
            </a:r>
          </a:p>
        </p:txBody>
      </p:sp>
      <p:sp>
        <p:nvSpPr>
          <p:cNvPr id="6" name="Private views subtitle">
            <a:extLst>
              <a:ext uri="{FF2B5EF4-FFF2-40B4-BE49-F238E27FC236}">
                <a16:creationId xmlns:a16="http://schemas.microsoft.com/office/drawing/2014/main" id="{0112DCDA-FB21-4B19-B2AC-EE9FF06D6090}"/>
              </a:ext>
            </a:extLst>
          </p:cNvPr>
          <p:cNvSpPr>
            <a:spLocks noGrp="1"/>
          </p:cNvSpPr>
          <p:nvPr/>
        </p:nvSpPr>
        <p:spPr>
          <a:xfrm>
            <a:off x="508000" y="1016000"/>
            <a:ext cx="11176000" cy="548640"/>
          </a:xfrm>
          <a:prstGeom prst="rect">
            <a:avLst/>
          </a:prstGeom>
          <a:noFill/>
          <a:ln w="0">
            <a:noFill/>
          </a:ln>
        </p:spPr>
        <p:txBody>
          <a:bodyPr lIns="0" tIns="0" rIns="0" bIns="0" anchor="ctr">
            <a:noAutofit/>
          </a:bodyPr>
          <a:lstStyle/>
          <a:p>
            <a:pPr algn="l">
              <a:defRPr sz="2200">
                <a:solidFill>
                  <a:srgbClr val="171717"/>
                </a:solidFill>
                <a:latin typeface="Calibri"/>
                <a:ea typeface="Calibri"/>
                <a:cs typeface="Calibri"/>
              </a:defRPr>
            </a:pPr>
            <a:r>
              <a:rPr sz="2200">
                <a:solidFill>
                  <a:srgbClr val="171717"/>
                </a:solidFill>
                <a:latin typeface="Calibri"/>
                <a:ea typeface="Calibri"/>
                <a:cs typeface="Calibri"/>
              </a:rPr>
              <a:t>Two versions of the same app can coexist without changing either app.</a:t>
            </a:r>
          </a:p>
        </p:txBody>
      </p:sp>
      <p:sp>
        <p:nvSpPr>
          <p:cNvPr id="7" name="Tenant view label">
            <a:extLst>
              <a:ext uri="{FF2B5EF4-FFF2-40B4-BE49-F238E27FC236}">
                <a16:creationId xmlns:a16="http://schemas.microsoft.com/office/drawing/2014/main" id="{CD5E6970-3C68-4121-B5E2-EA85AAF42A94}"/>
              </a:ext>
            </a:extLst>
          </p:cNvPr>
          <p:cNvSpPr>
            <a:spLocks noGrp="1"/>
          </p:cNvSpPr>
          <p:nvPr/>
        </p:nvSpPr>
        <p:spPr>
          <a:xfrm>
            <a:off x="790575" y="1905000"/>
            <a:ext cx="2714625" cy="409575"/>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Tenant’s view</a:t>
            </a:r>
          </a:p>
        </p:txBody>
      </p:sp>
      <p:sp>
        <p:nvSpPr>
          <p:cNvPr id="8" name="IPC label">
            <a:extLst>
              <a:ext uri="{FF2B5EF4-FFF2-40B4-BE49-F238E27FC236}">
                <a16:creationId xmlns:a16="http://schemas.microsoft.com/office/drawing/2014/main" id="{06421BF6-C9B8-4A40-9B03-C620727E2FCB}"/>
              </a:ext>
            </a:extLst>
          </p:cNvPr>
          <p:cNvSpPr>
            <a:spLocks noGrp="1"/>
          </p:cNvSpPr>
          <p:nvPr/>
        </p:nvSpPr>
        <p:spPr>
          <a:xfrm>
            <a:off x="4191000" y="1905000"/>
            <a:ext cx="3619500" cy="409575"/>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IPC transformation</a:t>
            </a:r>
          </a:p>
        </p:txBody>
      </p:sp>
      <p:sp>
        <p:nvSpPr>
          <p:cNvPr id="9" name="Shared framework private view">
            <a:extLst>
              <a:ext uri="{FF2B5EF4-FFF2-40B4-BE49-F238E27FC236}">
                <a16:creationId xmlns:a16="http://schemas.microsoft.com/office/drawing/2014/main" id="{74E05585-490A-47A0-B106-4BF8DD03062E}"/>
              </a:ext>
            </a:extLst>
          </p:cNvPr>
          <p:cNvSpPr>
            <a:spLocks noGrp="1"/>
          </p:cNvSpPr>
          <p:nvPr/>
        </p:nvSpPr>
        <p:spPr>
          <a:xfrm>
            <a:off x="8229600" y="1790700"/>
            <a:ext cx="3333750" cy="3648075"/>
          </a:xfrm>
          <a:prstGeom prst="roundRect">
            <a:avLst>
              <a:gd name="adj" fmla="val 1714"/>
            </a:avLst>
          </a:prstGeom>
          <a:solidFill>
            <a:srgbClr val="D9D9D9"/>
          </a:solidFill>
          <a:ln w="0">
            <a:noFill/>
          </a:ln>
        </p:spPr>
        <p:txBody>
          <a:bodyPr/>
          <a:lstStyle/>
          <a:p>
            <a:endParaRPr lang="zh-CN" altLang="en-US"/>
          </a:p>
        </p:txBody>
      </p:sp>
      <p:sp>
        <p:nvSpPr>
          <p:cNvPr id="10" name="Framework view label">
            <a:extLst>
              <a:ext uri="{FF2B5EF4-FFF2-40B4-BE49-F238E27FC236}">
                <a16:creationId xmlns:a16="http://schemas.microsoft.com/office/drawing/2014/main" id="{1BDDFD55-C7E1-4394-9415-E152D6BC88DB}"/>
              </a:ext>
            </a:extLst>
          </p:cNvPr>
          <p:cNvSpPr>
            <a:spLocks noGrp="1"/>
          </p:cNvSpPr>
          <p:nvPr/>
        </p:nvSpPr>
        <p:spPr>
          <a:xfrm>
            <a:off x="8353425" y="1905000"/>
            <a:ext cx="3086100" cy="409575"/>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Framework’s view</a:t>
            </a:r>
          </a:p>
        </p:txBody>
      </p:sp>
      <p:sp>
        <p:nvSpPr>
          <p:cNvPr id="11" name="Tenant 1 private application">
            <a:extLst>
              <a:ext uri="{FF2B5EF4-FFF2-40B4-BE49-F238E27FC236}">
                <a16:creationId xmlns:a16="http://schemas.microsoft.com/office/drawing/2014/main" id="{EC2B57BF-4749-4661-8B6A-3B31AB36B578}"/>
              </a:ext>
            </a:extLst>
          </p:cNvPr>
          <p:cNvSpPr>
            <a:spLocks noGrp="1"/>
          </p:cNvSpPr>
          <p:nvPr/>
        </p:nvSpPr>
        <p:spPr>
          <a:xfrm>
            <a:off x="762000" y="2552700"/>
            <a:ext cx="2781300" cy="828675"/>
          </a:xfrm>
          <a:prstGeom prst="roundRect">
            <a:avLst>
              <a:gd name="adj" fmla="val 4598"/>
            </a:avLst>
          </a:prstGeom>
          <a:solidFill>
            <a:srgbClr val="E1EED7"/>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Tenant 1</a:t>
            </a:r>
          </a:p>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v1</a:t>
            </a:r>
          </a:p>
        </p:txBody>
      </p:sp>
      <p:sp>
        <p:nvSpPr>
          <p:cNvPr id="12" name="Package X.1">
            <a:extLst>
              <a:ext uri="{FF2B5EF4-FFF2-40B4-BE49-F238E27FC236}">
                <a16:creationId xmlns:a16="http://schemas.microsoft.com/office/drawing/2014/main" id="{099DE8F9-B0C5-43B4-A610-2B81C69007F5}"/>
              </a:ext>
            </a:extLst>
          </p:cNvPr>
          <p:cNvSpPr>
            <a:spLocks noGrp="1"/>
          </p:cNvSpPr>
          <p:nvPr/>
        </p:nvSpPr>
        <p:spPr>
          <a:xfrm>
            <a:off x="8524875" y="2552700"/>
            <a:ext cx="2724150" cy="828675"/>
          </a:xfrm>
          <a:prstGeom prst="roundRect">
            <a:avLst>
              <a:gd name="adj" fmla="val 4598"/>
            </a:avLst>
          </a:prstGeom>
          <a:solidFill>
            <a:srgbClr val="E1EED7"/>
          </a:solidFill>
          <a:ln w="13335">
            <a:solidFill>
              <a:srgbClr val="5D8E41"/>
            </a:solid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Package X.1</a:t>
            </a:r>
          </a:p>
        </p:txBody>
      </p:sp>
      <p:sp>
        <p:nvSpPr>
          <p:cNvPr id="13" name="IPC mapping 1">
            <a:extLst>
              <a:ext uri="{FF2B5EF4-FFF2-40B4-BE49-F238E27FC236}">
                <a16:creationId xmlns:a16="http://schemas.microsoft.com/office/drawing/2014/main" id="{45F6DDFE-6831-443E-93F3-0C3E70EE419B}"/>
              </a:ext>
            </a:extLst>
          </p:cNvPr>
          <p:cNvSpPr>
            <a:spLocks noGrp="1"/>
          </p:cNvSpPr>
          <p:nvPr/>
        </p:nvSpPr>
        <p:spPr>
          <a:xfrm>
            <a:off x="4810125" y="2657475"/>
            <a:ext cx="2400300" cy="571500"/>
          </a:xfrm>
          <a:prstGeom prst="roundRect">
            <a:avLst>
              <a:gd name="adj" fmla="val 6667"/>
            </a:avLst>
          </a:prstGeom>
          <a:solidFill>
            <a:srgbClr val="FFFFFF"/>
          </a:solidFill>
          <a:ln w="13335">
            <a:solidFill>
              <a:srgbClr val="5D8E41"/>
            </a:solidFill>
          </a:ln>
        </p:spPr>
        <p:txBody>
          <a:bodyPr lIns="66675" tIns="38100" rIns="66675" bIns="38100" anchor="ctr">
            <a:noAutofit/>
          </a:bodyPr>
          <a:lstStyle/>
          <a:p>
            <a:pPr algn="ctr">
              <a:defRPr sz="2200" b="1">
                <a:solidFill>
                  <a:srgbClr val="5D8E41"/>
                </a:solidFill>
                <a:latin typeface="Calibri"/>
                <a:ea typeface="Calibri"/>
                <a:cs typeface="Calibri"/>
              </a:defRPr>
            </a:pPr>
            <a:r>
              <a:rPr sz="2200" b="1">
                <a:solidFill>
                  <a:srgbClr val="5D8E41"/>
                </a:solidFill>
                <a:latin typeface="Calibri"/>
                <a:ea typeface="Calibri"/>
                <a:cs typeface="Calibri"/>
              </a:rPr>
              <a:t>X  →  X.1</a:t>
            </a:r>
          </a:p>
        </p:txBody>
      </p:sp>
      <p:sp>
        <p:nvSpPr>
          <p:cNvPr id="14" name="Request in 1">
            <a:extLst>
              <a:ext uri="{FF2B5EF4-FFF2-40B4-BE49-F238E27FC236}">
                <a16:creationId xmlns:a16="http://schemas.microsoft.com/office/drawing/2014/main" id="{D567255C-D9EE-46BB-B1A4-FECE026414A6}"/>
              </a:ext>
            </a:extLst>
          </p:cNvPr>
          <p:cNvSpPr>
            <a:spLocks noGrp="1"/>
          </p:cNvSpPr>
          <p:nvPr/>
        </p:nvSpPr>
        <p:spPr>
          <a:xfrm>
            <a:off x="3543300" y="2933700"/>
            <a:ext cx="1219200" cy="9525"/>
          </a:xfrm>
          <a:custGeom>
            <a:avLst/>
            <a:gdLst/>
            <a:ahLst/>
            <a:cxnLst/>
            <a:rect l="0" t="0" r="0" b="0"/>
            <a:pathLst>
              <a:path w="1114425" h="9525">
                <a:moveTo>
                  <a:pt x="0" y="0"/>
                </a:moveTo>
                <a:lnTo>
                  <a:pt x="1114425" y="0"/>
                </a:lnTo>
              </a:path>
            </a:pathLst>
          </a:custGeom>
          <a:noFill/>
          <a:ln w="19050">
            <a:solidFill>
              <a:srgbClr val="5D8E41"/>
            </a:solidFill>
            <a:prstDash val="solid"/>
          </a:ln>
        </p:spPr>
        <p:txBody>
          <a:bodyPr/>
          <a:lstStyle/>
          <a:p>
            <a:endParaRPr lang="zh-CN" altLang="en-US"/>
          </a:p>
        </p:txBody>
      </p:sp>
      <p:sp>
        <p:nvSpPr>
          <p:cNvPr id="15" name="Request in 1 arrowhead">
            <a:extLst>
              <a:ext uri="{FF2B5EF4-FFF2-40B4-BE49-F238E27FC236}">
                <a16:creationId xmlns:a16="http://schemas.microsoft.com/office/drawing/2014/main" id="{096C3501-B7F0-4C12-9AF0-8C135836763B}"/>
              </a:ext>
            </a:extLst>
          </p:cNvPr>
          <p:cNvSpPr>
            <a:spLocks noGrp="1"/>
          </p:cNvSpPr>
          <p:nvPr/>
        </p:nvSpPr>
        <p:spPr>
          <a:xfrm>
            <a:off x="4686300" y="2895600"/>
            <a:ext cx="76200" cy="76200"/>
          </a:xfrm>
          <a:custGeom>
            <a:avLst/>
            <a:gdLst/>
            <a:ahLst/>
            <a:cxnLst/>
            <a:rect l="0" t="0" r="0" b="0"/>
            <a:pathLst>
              <a:path w="76200" h="76200">
                <a:moveTo>
                  <a:pt x="76200" y="38100"/>
                </a:moveTo>
                <a:lnTo>
                  <a:pt x="0" y="76200"/>
                </a:lnTo>
                <a:lnTo>
                  <a:pt x="0" y="0"/>
                </a:lnTo>
                <a:close/>
              </a:path>
            </a:pathLst>
          </a:custGeom>
          <a:solidFill>
            <a:srgbClr val="5D8E41"/>
          </a:solidFill>
          <a:ln w="0">
            <a:solidFill>
              <a:srgbClr val="5D8E41"/>
            </a:solidFill>
          </a:ln>
        </p:spPr>
        <p:txBody>
          <a:bodyPr/>
          <a:lstStyle/>
          <a:p>
            <a:endParaRPr lang="zh-CN" altLang="en-US"/>
          </a:p>
        </p:txBody>
      </p:sp>
      <p:sp>
        <p:nvSpPr>
          <p:cNvPr id="16" name="Request out 1">
            <a:extLst>
              <a:ext uri="{FF2B5EF4-FFF2-40B4-BE49-F238E27FC236}">
                <a16:creationId xmlns:a16="http://schemas.microsoft.com/office/drawing/2014/main" id="{B3557A15-40AB-4457-9E3F-75DFFD94E63B}"/>
              </a:ext>
            </a:extLst>
          </p:cNvPr>
          <p:cNvSpPr>
            <a:spLocks noGrp="1"/>
          </p:cNvSpPr>
          <p:nvPr/>
        </p:nvSpPr>
        <p:spPr>
          <a:xfrm>
            <a:off x="7210425" y="2933700"/>
            <a:ext cx="1257300" cy="9525"/>
          </a:xfrm>
          <a:custGeom>
            <a:avLst/>
            <a:gdLst/>
            <a:ahLst/>
            <a:cxnLst/>
            <a:rect l="0" t="0" r="0" b="0"/>
            <a:pathLst>
              <a:path w="1362075" h="9525">
                <a:moveTo>
                  <a:pt x="0" y="0"/>
                </a:moveTo>
                <a:lnTo>
                  <a:pt x="1362075" y="0"/>
                </a:lnTo>
              </a:path>
            </a:pathLst>
          </a:custGeom>
          <a:noFill/>
          <a:ln w="19050">
            <a:solidFill>
              <a:srgbClr val="5D8E41"/>
            </a:solidFill>
            <a:prstDash val="solid"/>
          </a:ln>
        </p:spPr>
        <p:txBody>
          <a:bodyPr/>
          <a:lstStyle/>
          <a:p>
            <a:endParaRPr lang="zh-CN" altLang="en-US"/>
          </a:p>
        </p:txBody>
      </p:sp>
      <p:sp>
        <p:nvSpPr>
          <p:cNvPr id="17" name="Request out 1 arrowhead">
            <a:extLst>
              <a:ext uri="{FF2B5EF4-FFF2-40B4-BE49-F238E27FC236}">
                <a16:creationId xmlns:a16="http://schemas.microsoft.com/office/drawing/2014/main" id="{5716D144-A4EC-4720-BC17-6F26D36CAA31}"/>
              </a:ext>
            </a:extLst>
          </p:cNvPr>
          <p:cNvSpPr>
            <a:spLocks noGrp="1"/>
          </p:cNvSpPr>
          <p:nvPr/>
        </p:nvSpPr>
        <p:spPr>
          <a:xfrm>
            <a:off x="8391525" y="2895600"/>
            <a:ext cx="76200" cy="76200"/>
          </a:xfrm>
          <a:custGeom>
            <a:avLst/>
            <a:gdLst/>
            <a:ahLst/>
            <a:cxnLst/>
            <a:rect l="0" t="0" r="0" b="0"/>
            <a:pathLst>
              <a:path w="76200" h="76200">
                <a:moveTo>
                  <a:pt x="76200" y="38100"/>
                </a:moveTo>
                <a:lnTo>
                  <a:pt x="0" y="76200"/>
                </a:lnTo>
                <a:lnTo>
                  <a:pt x="0" y="0"/>
                </a:lnTo>
                <a:close/>
              </a:path>
            </a:pathLst>
          </a:custGeom>
          <a:solidFill>
            <a:srgbClr val="5D8E41"/>
          </a:solidFill>
          <a:ln w="0">
            <a:solidFill>
              <a:srgbClr val="5D8E41"/>
            </a:solidFill>
          </a:ln>
        </p:spPr>
        <p:txBody>
          <a:bodyPr/>
          <a:lstStyle/>
          <a:p>
            <a:endParaRPr lang="zh-CN" altLang="en-US"/>
          </a:p>
        </p:txBody>
      </p:sp>
      <p:sp>
        <p:nvSpPr>
          <p:cNvPr id="18" name="Return 1">
            <a:extLst>
              <a:ext uri="{FF2B5EF4-FFF2-40B4-BE49-F238E27FC236}">
                <a16:creationId xmlns:a16="http://schemas.microsoft.com/office/drawing/2014/main" id="{7CA0EEE5-B887-45D3-B55A-773177B23B26}"/>
              </a:ext>
            </a:extLst>
          </p:cNvPr>
          <p:cNvSpPr>
            <a:spLocks noGrp="1"/>
          </p:cNvSpPr>
          <p:nvPr/>
        </p:nvSpPr>
        <p:spPr>
          <a:xfrm>
            <a:off x="3600450" y="3514725"/>
            <a:ext cx="4867275" cy="9525"/>
          </a:xfrm>
          <a:custGeom>
            <a:avLst/>
            <a:gdLst/>
            <a:ahLst/>
            <a:cxnLst/>
            <a:rect l="0" t="0" r="0" b="0"/>
            <a:pathLst>
              <a:path w="4867275" h="9525">
                <a:moveTo>
                  <a:pt x="4867275" y="0"/>
                </a:moveTo>
                <a:lnTo>
                  <a:pt x="0" y="0"/>
                </a:lnTo>
              </a:path>
            </a:pathLst>
          </a:custGeom>
          <a:noFill/>
          <a:ln w="14288">
            <a:solidFill>
              <a:srgbClr val="5D8E41"/>
            </a:solidFill>
            <a:prstDash val="dash"/>
          </a:ln>
        </p:spPr>
        <p:txBody>
          <a:bodyPr/>
          <a:lstStyle/>
          <a:p>
            <a:endParaRPr lang="zh-CN" altLang="en-US"/>
          </a:p>
        </p:txBody>
      </p:sp>
      <p:sp>
        <p:nvSpPr>
          <p:cNvPr id="19" name="Return 1 arrowhead">
            <a:extLst>
              <a:ext uri="{FF2B5EF4-FFF2-40B4-BE49-F238E27FC236}">
                <a16:creationId xmlns:a16="http://schemas.microsoft.com/office/drawing/2014/main" id="{FB4E1CC1-9F35-4738-B087-6B06645FD703}"/>
              </a:ext>
            </a:extLst>
          </p:cNvPr>
          <p:cNvSpPr>
            <a:spLocks noGrp="1"/>
          </p:cNvSpPr>
          <p:nvPr/>
        </p:nvSpPr>
        <p:spPr>
          <a:xfrm>
            <a:off x="3600450" y="3476625"/>
            <a:ext cx="76200" cy="76200"/>
          </a:xfrm>
          <a:custGeom>
            <a:avLst/>
            <a:gdLst/>
            <a:ahLst/>
            <a:cxnLst/>
            <a:rect l="0" t="0" r="0" b="0"/>
            <a:pathLst>
              <a:path w="76200" h="76200">
                <a:moveTo>
                  <a:pt x="0" y="38100"/>
                </a:moveTo>
                <a:lnTo>
                  <a:pt x="76200" y="0"/>
                </a:lnTo>
                <a:lnTo>
                  <a:pt x="76200" y="76200"/>
                </a:lnTo>
                <a:close/>
              </a:path>
            </a:pathLst>
          </a:custGeom>
          <a:solidFill>
            <a:srgbClr val="5D8E41"/>
          </a:solidFill>
          <a:ln w="0">
            <a:solidFill>
              <a:srgbClr val="5D8E41"/>
            </a:solidFill>
          </a:ln>
        </p:spPr>
        <p:txBody>
          <a:bodyPr/>
          <a:lstStyle/>
          <a:p>
            <a:endParaRPr lang="zh-CN" altLang="en-US"/>
          </a:p>
        </p:txBody>
      </p:sp>
      <p:sp>
        <p:nvSpPr>
          <p:cNvPr id="20" name="Return label 1">
            <a:extLst>
              <a:ext uri="{FF2B5EF4-FFF2-40B4-BE49-F238E27FC236}">
                <a16:creationId xmlns:a16="http://schemas.microsoft.com/office/drawing/2014/main" id="{3D272DA5-F5A4-48CD-8C90-E89AC33200A8}"/>
              </a:ext>
            </a:extLst>
          </p:cNvPr>
          <p:cNvSpPr>
            <a:spLocks noGrp="1"/>
          </p:cNvSpPr>
          <p:nvPr/>
        </p:nvSpPr>
        <p:spPr>
          <a:xfrm>
            <a:off x="4105275" y="3590925"/>
            <a:ext cx="3943350" cy="314325"/>
          </a:xfrm>
          <a:prstGeom prst="rect">
            <a:avLst/>
          </a:prstGeom>
          <a:noFill/>
          <a:ln w="0">
            <a:noFill/>
          </a:ln>
        </p:spPr>
        <p:txBody>
          <a:bodyPr lIns="0" tIns="0" rIns="0" bIns="0" anchor="ctr">
            <a:noAutofit/>
          </a:bodyPr>
          <a:lstStyle/>
          <a:p>
            <a:pPr algn="ctr">
              <a:defRPr sz="1800">
                <a:solidFill>
                  <a:srgbClr val="666666"/>
                </a:solidFill>
                <a:latin typeface="Calibri"/>
                <a:ea typeface="Calibri"/>
                <a:cs typeface="Calibri"/>
              </a:defRPr>
            </a:pPr>
            <a:r>
              <a:rPr sz="1800">
                <a:solidFill>
                  <a:srgbClr val="666666"/>
                </a:solidFill>
                <a:latin typeface="Calibri"/>
                <a:ea typeface="Calibri"/>
                <a:cs typeface="Calibri"/>
              </a:rPr>
              <a:t>Return values: X.1 → X</a:t>
            </a:r>
          </a:p>
        </p:txBody>
      </p:sp>
      <p:sp>
        <p:nvSpPr>
          <p:cNvPr id="21" name="Tenant 2 private application">
            <a:extLst>
              <a:ext uri="{FF2B5EF4-FFF2-40B4-BE49-F238E27FC236}">
                <a16:creationId xmlns:a16="http://schemas.microsoft.com/office/drawing/2014/main" id="{60DB7A91-5126-41EB-BA9A-DAFAF96E93E7}"/>
              </a:ext>
            </a:extLst>
          </p:cNvPr>
          <p:cNvSpPr>
            <a:spLocks noGrp="1"/>
          </p:cNvSpPr>
          <p:nvPr/>
        </p:nvSpPr>
        <p:spPr>
          <a:xfrm>
            <a:off x="762000" y="4038600"/>
            <a:ext cx="2781300" cy="828675"/>
          </a:xfrm>
          <a:prstGeom prst="roundRect">
            <a:avLst>
              <a:gd name="adj" fmla="val 4598"/>
            </a:avLst>
          </a:prstGeom>
          <a:solidFill>
            <a:srgbClr val="DDEAF6"/>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Tenant 2</a:t>
            </a:r>
          </a:p>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v2</a:t>
            </a:r>
          </a:p>
        </p:txBody>
      </p:sp>
      <p:sp>
        <p:nvSpPr>
          <p:cNvPr id="22" name="Package X.2">
            <a:extLst>
              <a:ext uri="{FF2B5EF4-FFF2-40B4-BE49-F238E27FC236}">
                <a16:creationId xmlns:a16="http://schemas.microsoft.com/office/drawing/2014/main" id="{1BA1DCF1-BB85-412F-B2E3-78D7ACABEC9C}"/>
              </a:ext>
            </a:extLst>
          </p:cNvPr>
          <p:cNvSpPr>
            <a:spLocks noGrp="1"/>
          </p:cNvSpPr>
          <p:nvPr/>
        </p:nvSpPr>
        <p:spPr>
          <a:xfrm>
            <a:off x="8524875" y="4038600"/>
            <a:ext cx="2724150" cy="828675"/>
          </a:xfrm>
          <a:prstGeom prst="roundRect">
            <a:avLst>
              <a:gd name="adj" fmla="val 4598"/>
            </a:avLst>
          </a:prstGeom>
          <a:solidFill>
            <a:srgbClr val="DDEAF6"/>
          </a:solidFill>
          <a:ln w="13335">
            <a:solidFill>
              <a:srgbClr val="4F87BF"/>
            </a:solid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Package X.2</a:t>
            </a:r>
          </a:p>
        </p:txBody>
      </p:sp>
      <p:sp>
        <p:nvSpPr>
          <p:cNvPr id="23" name="IPC mapping 2">
            <a:extLst>
              <a:ext uri="{FF2B5EF4-FFF2-40B4-BE49-F238E27FC236}">
                <a16:creationId xmlns:a16="http://schemas.microsoft.com/office/drawing/2014/main" id="{D541302E-6D3C-4B0C-A3FD-8B3BADC4875F}"/>
              </a:ext>
            </a:extLst>
          </p:cNvPr>
          <p:cNvSpPr>
            <a:spLocks noGrp="1"/>
          </p:cNvSpPr>
          <p:nvPr/>
        </p:nvSpPr>
        <p:spPr>
          <a:xfrm>
            <a:off x="4810125" y="4143375"/>
            <a:ext cx="2400300" cy="571500"/>
          </a:xfrm>
          <a:prstGeom prst="roundRect">
            <a:avLst>
              <a:gd name="adj" fmla="val 6667"/>
            </a:avLst>
          </a:prstGeom>
          <a:solidFill>
            <a:srgbClr val="FFFFFF"/>
          </a:solidFill>
          <a:ln w="13335">
            <a:solidFill>
              <a:srgbClr val="4F87BF"/>
            </a:solidFill>
          </a:ln>
        </p:spPr>
        <p:txBody>
          <a:bodyPr lIns="66675" tIns="38100" rIns="66675" bIns="38100" anchor="ctr">
            <a:noAutofit/>
          </a:bodyPr>
          <a:lstStyle/>
          <a:p>
            <a:pPr algn="ctr">
              <a:defRPr sz="2200" b="1">
                <a:solidFill>
                  <a:srgbClr val="4F87BF"/>
                </a:solidFill>
                <a:latin typeface="Calibri"/>
                <a:ea typeface="Calibri"/>
                <a:cs typeface="Calibri"/>
              </a:defRPr>
            </a:pPr>
            <a:r>
              <a:rPr sz="2200" b="1">
                <a:solidFill>
                  <a:srgbClr val="4F87BF"/>
                </a:solidFill>
                <a:latin typeface="Calibri"/>
                <a:ea typeface="Calibri"/>
                <a:cs typeface="Calibri"/>
              </a:rPr>
              <a:t>X  →  X.2</a:t>
            </a:r>
          </a:p>
        </p:txBody>
      </p:sp>
      <p:sp>
        <p:nvSpPr>
          <p:cNvPr id="24" name="Request in 2">
            <a:extLst>
              <a:ext uri="{FF2B5EF4-FFF2-40B4-BE49-F238E27FC236}">
                <a16:creationId xmlns:a16="http://schemas.microsoft.com/office/drawing/2014/main" id="{DB39068D-7DFE-4C29-A3CE-E7E66267BF7A}"/>
              </a:ext>
            </a:extLst>
          </p:cNvPr>
          <p:cNvSpPr>
            <a:spLocks noGrp="1"/>
          </p:cNvSpPr>
          <p:nvPr/>
        </p:nvSpPr>
        <p:spPr>
          <a:xfrm>
            <a:off x="3543300" y="4419600"/>
            <a:ext cx="1219200" cy="9525"/>
          </a:xfrm>
          <a:custGeom>
            <a:avLst/>
            <a:gdLst/>
            <a:ahLst/>
            <a:cxnLst/>
            <a:rect l="0" t="0" r="0" b="0"/>
            <a:pathLst>
              <a:path w="1114425" h="9525">
                <a:moveTo>
                  <a:pt x="0" y="0"/>
                </a:moveTo>
                <a:lnTo>
                  <a:pt x="1114425" y="0"/>
                </a:lnTo>
              </a:path>
            </a:pathLst>
          </a:custGeom>
          <a:noFill/>
          <a:ln w="19050">
            <a:solidFill>
              <a:srgbClr val="4F87BF"/>
            </a:solidFill>
            <a:prstDash val="solid"/>
          </a:ln>
        </p:spPr>
        <p:txBody>
          <a:bodyPr/>
          <a:lstStyle/>
          <a:p>
            <a:endParaRPr lang="zh-CN" altLang="en-US"/>
          </a:p>
        </p:txBody>
      </p:sp>
      <p:sp>
        <p:nvSpPr>
          <p:cNvPr id="25" name="Request in 2 arrowhead">
            <a:extLst>
              <a:ext uri="{FF2B5EF4-FFF2-40B4-BE49-F238E27FC236}">
                <a16:creationId xmlns:a16="http://schemas.microsoft.com/office/drawing/2014/main" id="{AB2FA598-0D73-4DC6-9408-A800B35A806D}"/>
              </a:ext>
            </a:extLst>
          </p:cNvPr>
          <p:cNvSpPr>
            <a:spLocks noGrp="1"/>
          </p:cNvSpPr>
          <p:nvPr/>
        </p:nvSpPr>
        <p:spPr>
          <a:xfrm>
            <a:off x="4686300" y="4381500"/>
            <a:ext cx="76200" cy="76200"/>
          </a:xfrm>
          <a:custGeom>
            <a:avLst/>
            <a:gdLst/>
            <a:ahLst/>
            <a:cxnLst/>
            <a:rect l="0" t="0" r="0" b="0"/>
            <a:pathLst>
              <a:path w="76200" h="76200">
                <a:moveTo>
                  <a:pt x="76200" y="38100"/>
                </a:moveTo>
                <a:lnTo>
                  <a:pt x="0" y="76200"/>
                </a:lnTo>
                <a:lnTo>
                  <a:pt x="0" y="0"/>
                </a:lnTo>
                <a:close/>
              </a:path>
            </a:pathLst>
          </a:custGeom>
          <a:solidFill>
            <a:srgbClr val="4F87BF"/>
          </a:solidFill>
          <a:ln w="0">
            <a:solidFill>
              <a:srgbClr val="4F87BF"/>
            </a:solidFill>
          </a:ln>
        </p:spPr>
        <p:txBody>
          <a:bodyPr/>
          <a:lstStyle/>
          <a:p>
            <a:endParaRPr lang="zh-CN" altLang="en-US"/>
          </a:p>
        </p:txBody>
      </p:sp>
      <p:sp>
        <p:nvSpPr>
          <p:cNvPr id="26" name="Request out 2">
            <a:extLst>
              <a:ext uri="{FF2B5EF4-FFF2-40B4-BE49-F238E27FC236}">
                <a16:creationId xmlns:a16="http://schemas.microsoft.com/office/drawing/2014/main" id="{EE33BF32-E8D9-421D-B962-EF7A252CEDCA}"/>
              </a:ext>
            </a:extLst>
          </p:cNvPr>
          <p:cNvSpPr>
            <a:spLocks noGrp="1"/>
          </p:cNvSpPr>
          <p:nvPr/>
        </p:nvSpPr>
        <p:spPr>
          <a:xfrm>
            <a:off x="7210425" y="4419600"/>
            <a:ext cx="1257300" cy="9525"/>
          </a:xfrm>
          <a:custGeom>
            <a:avLst/>
            <a:gdLst/>
            <a:ahLst/>
            <a:cxnLst/>
            <a:rect l="0" t="0" r="0" b="0"/>
            <a:pathLst>
              <a:path w="1362075" h="9525">
                <a:moveTo>
                  <a:pt x="0" y="0"/>
                </a:moveTo>
                <a:lnTo>
                  <a:pt x="1362075" y="0"/>
                </a:lnTo>
              </a:path>
            </a:pathLst>
          </a:custGeom>
          <a:noFill/>
          <a:ln w="19050">
            <a:solidFill>
              <a:srgbClr val="4F87BF"/>
            </a:solidFill>
            <a:prstDash val="solid"/>
          </a:ln>
        </p:spPr>
        <p:txBody>
          <a:bodyPr/>
          <a:lstStyle/>
          <a:p>
            <a:endParaRPr lang="zh-CN" altLang="en-US"/>
          </a:p>
        </p:txBody>
      </p:sp>
      <p:sp>
        <p:nvSpPr>
          <p:cNvPr id="27" name="Request out 2 arrowhead">
            <a:extLst>
              <a:ext uri="{FF2B5EF4-FFF2-40B4-BE49-F238E27FC236}">
                <a16:creationId xmlns:a16="http://schemas.microsoft.com/office/drawing/2014/main" id="{CFAA2594-6614-40E4-821A-44F7ADEF822A}"/>
              </a:ext>
            </a:extLst>
          </p:cNvPr>
          <p:cNvSpPr>
            <a:spLocks noGrp="1"/>
          </p:cNvSpPr>
          <p:nvPr/>
        </p:nvSpPr>
        <p:spPr>
          <a:xfrm>
            <a:off x="8391525" y="4381500"/>
            <a:ext cx="76200" cy="76200"/>
          </a:xfrm>
          <a:custGeom>
            <a:avLst/>
            <a:gdLst/>
            <a:ahLst/>
            <a:cxnLst/>
            <a:rect l="0" t="0" r="0" b="0"/>
            <a:pathLst>
              <a:path w="76200" h="76200">
                <a:moveTo>
                  <a:pt x="76200" y="38100"/>
                </a:moveTo>
                <a:lnTo>
                  <a:pt x="0" y="76200"/>
                </a:lnTo>
                <a:lnTo>
                  <a:pt x="0" y="0"/>
                </a:lnTo>
                <a:close/>
              </a:path>
            </a:pathLst>
          </a:custGeom>
          <a:solidFill>
            <a:srgbClr val="4F87BF"/>
          </a:solidFill>
          <a:ln w="0">
            <a:solidFill>
              <a:srgbClr val="4F87BF"/>
            </a:solidFill>
          </a:ln>
        </p:spPr>
        <p:txBody>
          <a:bodyPr/>
          <a:lstStyle/>
          <a:p>
            <a:endParaRPr lang="zh-CN" altLang="en-US"/>
          </a:p>
        </p:txBody>
      </p:sp>
      <p:sp>
        <p:nvSpPr>
          <p:cNvPr id="28" name="Return 2">
            <a:extLst>
              <a:ext uri="{FF2B5EF4-FFF2-40B4-BE49-F238E27FC236}">
                <a16:creationId xmlns:a16="http://schemas.microsoft.com/office/drawing/2014/main" id="{EFCBBB66-B07B-412D-8AFE-898F9CFC574E}"/>
              </a:ext>
            </a:extLst>
          </p:cNvPr>
          <p:cNvSpPr>
            <a:spLocks noGrp="1"/>
          </p:cNvSpPr>
          <p:nvPr/>
        </p:nvSpPr>
        <p:spPr>
          <a:xfrm>
            <a:off x="3600450" y="5000625"/>
            <a:ext cx="4867275" cy="9525"/>
          </a:xfrm>
          <a:custGeom>
            <a:avLst/>
            <a:gdLst/>
            <a:ahLst/>
            <a:cxnLst/>
            <a:rect l="0" t="0" r="0" b="0"/>
            <a:pathLst>
              <a:path w="4867275" h="9525">
                <a:moveTo>
                  <a:pt x="4867275" y="0"/>
                </a:moveTo>
                <a:lnTo>
                  <a:pt x="0" y="0"/>
                </a:lnTo>
              </a:path>
            </a:pathLst>
          </a:custGeom>
          <a:noFill/>
          <a:ln w="14288">
            <a:solidFill>
              <a:srgbClr val="4F87BF"/>
            </a:solidFill>
            <a:prstDash val="dash"/>
          </a:ln>
        </p:spPr>
        <p:txBody>
          <a:bodyPr/>
          <a:lstStyle/>
          <a:p>
            <a:endParaRPr lang="zh-CN" altLang="en-US"/>
          </a:p>
        </p:txBody>
      </p:sp>
      <p:sp>
        <p:nvSpPr>
          <p:cNvPr id="29" name="Return 2 arrowhead">
            <a:extLst>
              <a:ext uri="{FF2B5EF4-FFF2-40B4-BE49-F238E27FC236}">
                <a16:creationId xmlns:a16="http://schemas.microsoft.com/office/drawing/2014/main" id="{913D6DA8-E044-446A-9211-2DC7265F753C}"/>
              </a:ext>
            </a:extLst>
          </p:cNvPr>
          <p:cNvSpPr>
            <a:spLocks noGrp="1"/>
          </p:cNvSpPr>
          <p:nvPr/>
        </p:nvSpPr>
        <p:spPr>
          <a:xfrm>
            <a:off x="3600450" y="4962525"/>
            <a:ext cx="76200" cy="76200"/>
          </a:xfrm>
          <a:custGeom>
            <a:avLst/>
            <a:gdLst/>
            <a:ahLst/>
            <a:cxnLst/>
            <a:rect l="0" t="0" r="0" b="0"/>
            <a:pathLst>
              <a:path w="76200" h="76200">
                <a:moveTo>
                  <a:pt x="0" y="38100"/>
                </a:moveTo>
                <a:lnTo>
                  <a:pt x="76200" y="0"/>
                </a:lnTo>
                <a:lnTo>
                  <a:pt x="76200" y="76200"/>
                </a:lnTo>
                <a:close/>
              </a:path>
            </a:pathLst>
          </a:custGeom>
          <a:solidFill>
            <a:srgbClr val="4F87BF"/>
          </a:solidFill>
          <a:ln w="0">
            <a:solidFill>
              <a:srgbClr val="4F87BF"/>
            </a:solidFill>
          </a:ln>
        </p:spPr>
        <p:txBody>
          <a:bodyPr/>
          <a:lstStyle/>
          <a:p>
            <a:endParaRPr lang="zh-CN" altLang="en-US"/>
          </a:p>
        </p:txBody>
      </p:sp>
      <p:sp>
        <p:nvSpPr>
          <p:cNvPr id="30" name="Return label 2">
            <a:extLst>
              <a:ext uri="{FF2B5EF4-FFF2-40B4-BE49-F238E27FC236}">
                <a16:creationId xmlns:a16="http://schemas.microsoft.com/office/drawing/2014/main" id="{E4C62762-9910-41DA-800B-C547872ACC0B}"/>
              </a:ext>
            </a:extLst>
          </p:cNvPr>
          <p:cNvSpPr>
            <a:spLocks noGrp="1"/>
          </p:cNvSpPr>
          <p:nvPr/>
        </p:nvSpPr>
        <p:spPr>
          <a:xfrm>
            <a:off x="4105275" y="5076825"/>
            <a:ext cx="3943350" cy="314325"/>
          </a:xfrm>
          <a:prstGeom prst="rect">
            <a:avLst/>
          </a:prstGeom>
          <a:noFill/>
          <a:ln w="0">
            <a:noFill/>
          </a:ln>
        </p:spPr>
        <p:txBody>
          <a:bodyPr lIns="0" tIns="0" rIns="0" bIns="0" anchor="ctr">
            <a:noAutofit/>
          </a:bodyPr>
          <a:lstStyle/>
          <a:p>
            <a:pPr algn="ctr">
              <a:defRPr sz="1800">
                <a:solidFill>
                  <a:srgbClr val="666666"/>
                </a:solidFill>
                <a:latin typeface="Calibri"/>
                <a:ea typeface="Calibri"/>
                <a:cs typeface="Calibri"/>
              </a:defRPr>
            </a:pPr>
            <a:r>
              <a:rPr sz="1800">
                <a:solidFill>
                  <a:srgbClr val="666666"/>
                </a:solidFill>
                <a:latin typeface="Calibri"/>
                <a:ea typeface="Calibri"/>
                <a:cs typeface="Calibri"/>
              </a:rPr>
              <a:t>Return values: X.2 → X</a:t>
            </a:r>
          </a:p>
        </p:txBody>
      </p:sp>
      <p:sp>
        <p:nvSpPr>
          <p:cNvPr id="31" name="Private views takeaway">
            <a:extLst>
              <a:ext uri="{FF2B5EF4-FFF2-40B4-BE49-F238E27FC236}">
                <a16:creationId xmlns:a16="http://schemas.microsoft.com/office/drawing/2014/main" id="{7D1C94CD-9997-4956-B6BE-4B6FF4202392}"/>
              </a:ext>
            </a:extLst>
          </p:cNvPr>
          <p:cNvSpPr>
            <a:spLocks noGrp="1"/>
          </p:cNvSpPr>
          <p:nvPr/>
        </p:nvSpPr>
        <p:spPr>
          <a:xfrm>
            <a:off x="685800" y="5994400"/>
            <a:ext cx="10820400" cy="431800"/>
          </a:xfrm>
          <a:prstGeom prst="rect">
            <a:avLst/>
          </a:prstGeom>
          <a:noFill/>
          <a:ln w="0">
            <a:noFill/>
          </a:ln>
        </p:spPr>
        <p:txBody>
          <a:bodyPr lIns="0" tIns="0" rIns="0" bIns="0" anchor="ctr">
            <a:noAutofit/>
          </a:bodyPr>
          <a:lstStyle/>
          <a:p>
            <a:pPr algn="l">
              <a:defRPr sz="2200">
                <a:solidFill>
                  <a:srgbClr val="171717"/>
                </a:solidFill>
                <a:latin typeface="Calibri"/>
                <a:ea typeface="Calibri"/>
                <a:cs typeface="Calibri"/>
              </a:defRPr>
            </a:pPr>
            <a:r>
              <a:rPr sz="2200">
                <a:solidFill>
                  <a:srgbClr val="171717"/>
                </a:solidFill>
                <a:latin typeface="Calibri"/>
                <a:ea typeface="Calibri"/>
                <a:cs typeface="Calibri"/>
              </a:rPr>
              <a:t>Each tenant sees package X. The shared framework sees distinct objects.</a:t>
            </a:r>
          </a:p>
        </p:txBody>
      </p:sp>
    </p:spTree>
    <p:extLst>
      <p:ext uri="{BB962C8B-B14F-4D97-AF65-F5344CB8AC3E}">
        <p14:creationId xmlns:p14="http://schemas.microsoft.com/office/powerpoint/2010/main" val="1406134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6CA9F3EA-C62F-4E66-870E-372815CE2589}"/>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nSpc>
                <a:spcPct val="107000"/>
              </a:lnSpc>
              <a:defRPr sz="3200"/>
            </a:pPr>
            <a:r>
              <a:rPr lang="en-US" sz="3200" b="1" dirty="0">
                <a:solidFill>
                  <a:srgbClr val="171717"/>
                </a:solidFill>
              </a:rPr>
              <a:t>MCon &gt; Framework Namespaces &gt; Transform Operations</a:t>
            </a:r>
          </a:p>
        </p:txBody>
      </p:sp>
      <p:sp>
        <p:nvSpPr>
          <p:cNvPr id="4" name="Text 3">
            <a:extLst>
              <a:ext uri="{FF2B5EF4-FFF2-40B4-BE49-F238E27FC236}">
                <a16:creationId xmlns:a16="http://schemas.microsoft.com/office/drawing/2014/main" id="{BA39E501-58C6-4547-9B2E-06FFAADD0781}"/>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13</a:t>
            </a:r>
          </a:p>
        </p:txBody>
      </p:sp>
      <p:sp>
        <p:nvSpPr>
          <p:cNvPr id="5" name="Text 4">
            <a:extLst>
              <a:ext uri="{FF2B5EF4-FFF2-40B4-BE49-F238E27FC236}">
                <a16:creationId xmlns:a16="http://schemas.microsoft.com/office/drawing/2014/main" id="{15813345-C498-4C72-ACDB-3332AEABD3A6}"/>
              </a:ext>
            </a:extLst>
          </p:cNvPr>
          <p:cNvSpPr>
            <a:spLocks noGrp="1"/>
          </p:cNvSpPr>
          <p:nvPr/>
        </p:nvSpPr>
        <p:spPr>
          <a:xfrm>
            <a:off x="685800" y="1990355"/>
            <a:ext cx="2108200" cy="5461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32699A"/>
                </a:solidFill>
                <a:latin typeface="Calibri"/>
                <a:ea typeface="Calibri"/>
                <a:cs typeface="Calibri"/>
              </a:rPr>
              <a:t>Virtualize</a:t>
            </a:r>
          </a:p>
        </p:txBody>
      </p:sp>
      <p:sp>
        <p:nvSpPr>
          <p:cNvPr id="6" name="Text 5">
            <a:extLst>
              <a:ext uri="{FF2B5EF4-FFF2-40B4-BE49-F238E27FC236}">
                <a16:creationId xmlns:a16="http://schemas.microsoft.com/office/drawing/2014/main" id="{4B5DF6C7-9468-4329-84FF-7D6EA7F3977E}"/>
              </a:ext>
            </a:extLst>
          </p:cNvPr>
          <p:cNvSpPr>
            <a:spLocks noGrp="1"/>
          </p:cNvSpPr>
          <p:nvPr/>
        </p:nvSpPr>
        <p:spPr>
          <a:xfrm>
            <a:off x="2971800" y="1850655"/>
            <a:ext cx="84709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Give state a tenant-specific identity.</a:t>
            </a:r>
          </a:p>
        </p:txBody>
      </p:sp>
      <p:sp>
        <p:nvSpPr>
          <p:cNvPr id="7" name="Text 6">
            <a:extLst>
              <a:ext uri="{FF2B5EF4-FFF2-40B4-BE49-F238E27FC236}">
                <a16:creationId xmlns:a16="http://schemas.microsoft.com/office/drawing/2014/main" id="{EE885F59-680B-4D0A-900E-0D9DF37A1A06}"/>
              </a:ext>
            </a:extLst>
          </p:cNvPr>
          <p:cNvSpPr>
            <a:spLocks noGrp="1"/>
          </p:cNvSpPr>
          <p:nvPr/>
        </p:nvSpPr>
        <p:spPr>
          <a:xfrm>
            <a:off x="2971800" y="2295155"/>
            <a:ext cx="8470900" cy="381000"/>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dirty="0">
                <a:solidFill>
                  <a:srgbClr val="666666"/>
                </a:solidFill>
                <a:latin typeface="Calibri"/>
                <a:ea typeface="Calibri"/>
                <a:cs typeface="Calibri"/>
              </a:rPr>
              <a:t>X → X.1; separate clipboard data</a:t>
            </a:r>
          </a:p>
        </p:txBody>
      </p:sp>
      <p:sp>
        <p:nvSpPr>
          <p:cNvPr id="8" name="Connector 7">
            <a:extLst>
              <a:ext uri="{FF2B5EF4-FFF2-40B4-BE49-F238E27FC236}">
                <a16:creationId xmlns:a16="http://schemas.microsoft.com/office/drawing/2014/main" id="{77C7DB87-9287-4663-8469-7589A98D7554}"/>
              </a:ext>
            </a:extLst>
          </p:cNvPr>
          <p:cNvSpPr>
            <a:spLocks noGrp="1"/>
          </p:cNvSpPr>
          <p:nvPr/>
        </p:nvSpPr>
        <p:spPr>
          <a:xfrm>
            <a:off x="685800" y="2803155"/>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9" name="Text 8">
            <a:extLst>
              <a:ext uri="{FF2B5EF4-FFF2-40B4-BE49-F238E27FC236}">
                <a16:creationId xmlns:a16="http://schemas.microsoft.com/office/drawing/2014/main" id="{9AD70000-6AE0-4D53-A627-93AF07F3D1D0}"/>
              </a:ext>
            </a:extLst>
          </p:cNvPr>
          <p:cNvSpPr>
            <a:spLocks noGrp="1"/>
          </p:cNvSpPr>
          <p:nvPr/>
        </p:nvSpPr>
        <p:spPr>
          <a:xfrm>
            <a:off x="685800" y="3069855"/>
            <a:ext cx="2108200" cy="5461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24824F"/>
                </a:solidFill>
                <a:latin typeface="Calibri"/>
                <a:ea typeface="Calibri"/>
                <a:cs typeface="Calibri"/>
              </a:rPr>
              <a:t>Filter</a:t>
            </a:r>
          </a:p>
        </p:txBody>
      </p:sp>
      <p:sp>
        <p:nvSpPr>
          <p:cNvPr id="10" name="Text 9">
            <a:extLst>
              <a:ext uri="{FF2B5EF4-FFF2-40B4-BE49-F238E27FC236}">
                <a16:creationId xmlns:a16="http://schemas.microsoft.com/office/drawing/2014/main" id="{ADE088AD-8506-4F7E-B3F8-9FE44B537043}"/>
              </a:ext>
            </a:extLst>
          </p:cNvPr>
          <p:cNvSpPr>
            <a:spLocks noGrp="1"/>
          </p:cNvSpPr>
          <p:nvPr/>
        </p:nvSpPr>
        <p:spPr>
          <a:xfrm>
            <a:off x="2971800" y="2930155"/>
            <a:ext cx="84709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Hide objects from other tenants.</a:t>
            </a:r>
          </a:p>
        </p:txBody>
      </p:sp>
      <p:sp>
        <p:nvSpPr>
          <p:cNvPr id="11" name="Text 10">
            <a:extLst>
              <a:ext uri="{FF2B5EF4-FFF2-40B4-BE49-F238E27FC236}">
                <a16:creationId xmlns:a16="http://schemas.microsoft.com/office/drawing/2014/main" id="{FB9BD418-A1B5-48B0-8987-737D7D92553B}"/>
              </a:ext>
            </a:extLst>
          </p:cNvPr>
          <p:cNvSpPr>
            <a:spLocks noGrp="1"/>
          </p:cNvSpPr>
          <p:nvPr/>
        </p:nvSpPr>
        <p:spPr>
          <a:xfrm>
            <a:off x="2971800" y="3374655"/>
            <a:ext cx="8470900" cy="381000"/>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dirty="0">
                <a:solidFill>
                  <a:srgbClr val="666666"/>
                </a:solidFill>
                <a:latin typeface="Calibri"/>
                <a:ea typeface="Calibri"/>
                <a:cs typeface="Calibri"/>
              </a:rPr>
              <a:t>Package lists, tasks, events</a:t>
            </a:r>
          </a:p>
        </p:txBody>
      </p:sp>
      <p:sp>
        <p:nvSpPr>
          <p:cNvPr id="12" name="Connector 11">
            <a:extLst>
              <a:ext uri="{FF2B5EF4-FFF2-40B4-BE49-F238E27FC236}">
                <a16:creationId xmlns:a16="http://schemas.microsoft.com/office/drawing/2014/main" id="{DD77EE55-8FD3-45D0-A1AB-97DE08893D12}"/>
              </a:ext>
            </a:extLst>
          </p:cNvPr>
          <p:cNvSpPr>
            <a:spLocks noGrp="1"/>
          </p:cNvSpPr>
          <p:nvPr/>
        </p:nvSpPr>
        <p:spPr>
          <a:xfrm>
            <a:off x="685800" y="3882655"/>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3" name="Text 12">
            <a:extLst>
              <a:ext uri="{FF2B5EF4-FFF2-40B4-BE49-F238E27FC236}">
                <a16:creationId xmlns:a16="http://schemas.microsoft.com/office/drawing/2014/main" id="{2A7CD825-26B9-4597-AA13-F5F1483EE51A}"/>
              </a:ext>
            </a:extLst>
          </p:cNvPr>
          <p:cNvSpPr>
            <a:spLocks noGrp="1"/>
          </p:cNvSpPr>
          <p:nvPr/>
        </p:nvSpPr>
        <p:spPr>
          <a:xfrm>
            <a:off x="685800" y="4149355"/>
            <a:ext cx="2108200" cy="5461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DB7B3D"/>
                </a:solidFill>
                <a:latin typeface="Calibri"/>
                <a:ea typeface="Calibri"/>
                <a:cs typeface="Calibri"/>
              </a:rPr>
              <a:t>Route</a:t>
            </a:r>
          </a:p>
        </p:txBody>
      </p:sp>
      <p:sp>
        <p:nvSpPr>
          <p:cNvPr id="14" name="Text 13">
            <a:extLst>
              <a:ext uri="{FF2B5EF4-FFF2-40B4-BE49-F238E27FC236}">
                <a16:creationId xmlns:a16="http://schemas.microsoft.com/office/drawing/2014/main" id="{EE62B1AA-DFF6-4962-A85E-76DFE8050C04}"/>
              </a:ext>
            </a:extLst>
          </p:cNvPr>
          <p:cNvSpPr>
            <a:spLocks noGrp="1"/>
          </p:cNvSpPr>
          <p:nvPr/>
        </p:nvSpPr>
        <p:spPr>
          <a:xfrm>
            <a:off x="2971800" y="4009655"/>
            <a:ext cx="84709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Resolve device references to the tenant’s assigned devices.</a:t>
            </a:r>
          </a:p>
        </p:txBody>
      </p:sp>
      <p:sp>
        <p:nvSpPr>
          <p:cNvPr id="15" name="Text 14">
            <a:extLst>
              <a:ext uri="{FF2B5EF4-FFF2-40B4-BE49-F238E27FC236}">
                <a16:creationId xmlns:a16="http://schemas.microsoft.com/office/drawing/2014/main" id="{CEC37AF5-59F6-49E5-9816-E964AFA6141B}"/>
              </a:ext>
            </a:extLst>
          </p:cNvPr>
          <p:cNvSpPr>
            <a:spLocks noGrp="1"/>
          </p:cNvSpPr>
          <p:nvPr/>
        </p:nvSpPr>
        <p:spPr>
          <a:xfrm>
            <a:off x="2971800" y="4454155"/>
            <a:ext cx="8470900" cy="381000"/>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a:solidFill>
                  <a:srgbClr val="666666"/>
                </a:solidFill>
                <a:latin typeface="Calibri"/>
                <a:ea typeface="Calibri"/>
                <a:cs typeface="Calibri"/>
              </a:rPr>
              <a:t>Display 0 → tenant 1’s display</a:t>
            </a:r>
          </a:p>
        </p:txBody>
      </p:sp>
      <p:sp>
        <p:nvSpPr>
          <p:cNvPr id="16" name="Connector 15">
            <a:extLst>
              <a:ext uri="{FF2B5EF4-FFF2-40B4-BE49-F238E27FC236}">
                <a16:creationId xmlns:a16="http://schemas.microsoft.com/office/drawing/2014/main" id="{6985E71B-8C37-4619-934D-084E2B2EEBCC}"/>
              </a:ext>
            </a:extLst>
          </p:cNvPr>
          <p:cNvSpPr>
            <a:spLocks noGrp="1"/>
          </p:cNvSpPr>
          <p:nvPr/>
        </p:nvSpPr>
        <p:spPr>
          <a:xfrm>
            <a:off x="685800" y="4962155"/>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7" name="Text 16">
            <a:extLst>
              <a:ext uri="{FF2B5EF4-FFF2-40B4-BE49-F238E27FC236}">
                <a16:creationId xmlns:a16="http://schemas.microsoft.com/office/drawing/2014/main" id="{2135D928-E5AA-463E-A79F-BF290F413E3D}"/>
              </a:ext>
            </a:extLst>
          </p:cNvPr>
          <p:cNvSpPr>
            <a:spLocks noGrp="1"/>
          </p:cNvSpPr>
          <p:nvPr/>
        </p:nvSpPr>
        <p:spPr>
          <a:xfrm>
            <a:off x="685800" y="5228855"/>
            <a:ext cx="2108200" cy="5461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DE3039"/>
                </a:solidFill>
                <a:latin typeface="Calibri"/>
                <a:ea typeface="Calibri"/>
                <a:cs typeface="Calibri"/>
              </a:rPr>
              <a:t>Reject</a:t>
            </a:r>
          </a:p>
        </p:txBody>
      </p:sp>
      <p:sp>
        <p:nvSpPr>
          <p:cNvPr id="18" name="Text 17">
            <a:extLst>
              <a:ext uri="{FF2B5EF4-FFF2-40B4-BE49-F238E27FC236}">
                <a16:creationId xmlns:a16="http://schemas.microsoft.com/office/drawing/2014/main" id="{B6ED9716-33BD-41A2-AECC-3EF98E4B05EA}"/>
              </a:ext>
            </a:extLst>
          </p:cNvPr>
          <p:cNvSpPr>
            <a:spLocks noGrp="1"/>
          </p:cNvSpPr>
          <p:nvPr/>
        </p:nvSpPr>
        <p:spPr>
          <a:xfrm>
            <a:off x="2971800" y="5089155"/>
            <a:ext cx="8470900" cy="3937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Deny global or privileged changes.</a:t>
            </a:r>
          </a:p>
        </p:txBody>
      </p:sp>
      <p:sp>
        <p:nvSpPr>
          <p:cNvPr id="19" name="Text 18">
            <a:extLst>
              <a:ext uri="{FF2B5EF4-FFF2-40B4-BE49-F238E27FC236}">
                <a16:creationId xmlns:a16="http://schemas.microsoft.com/office/drawing/2014/main" id="{D5A00811-4C81-44A4-B8FF-9CCEB81CB5FA}"/>
              </a:ext>
            </a:extLst>
          </p:cNvPr>
          <p:cNvSpPr>
            <a:spLocks noGrp="1"/>
          </p:cNvSpPr>
          <p:nvPr/>
        </p:nvSpPr>
        <p:spPr>
          <a:xfrm>
            <a:off x="2971800" y="5533655"/>
            <a:ext cx="8470900" cy="381000"/>
          </a:xfrm>
          <a:prstGeom prst="rect">
            <a:avLst/>
          </a:prstGeom>
          <a:noFill/>
        </p:spPr>
        <p:txBody>
          <a:bodyPr wrap="square" lIns="0" tIns="0" rIns="0" bIns="0" anchor="t">
            <a:noAutofit/>
          </a:bodyPr>
          <a:lstStyle/>
          <a:p>
            <a:pPr algn="l">
              <a:lnSpc>
                <a:spcPct val="107000"/>
              </a:lnSpc>
              <a:spcBef>
                <a:spcPts val="0"/>
              </a:spcBef>
              <a:spcAft>
                <a:spcPts val="0"/>
              </a:spcAft>
              <a:buNone/>
              <a:defRPr sz="1800"/>
            </a:pPr>
            <a:r>
              <a:rPr sz="1800" b="0" i="0">
                <a:solidFill>
                  <a:srgbClr val="666666"/>
                </a:solidFill>
                <a:latin typeface="Calibri"/>
                <a:ea typeface="Calibri"/>
                <a:cs typeface="Calibri"/>
              </a:rPr>
              <a:t>Settings outside tenant authority</a:t>
            </a:r>
          </a:p>
        </p:txBody>
      </p:sp>
      <p:sp>
        <p:nvSpPr>
          <p:cNvPr id="20" name="Text 20">
            <a:extLst>
              <a:ext uri="{FF2B5EF4-FFF2-40B4-BE49-F238E27FC236}">
                <a16:creationId xmlns:a16="http://schemas.microsoft.com/office/drawing/2014/main" id="{26C48165-8883-EED8-6188-DD22F440E170}"/>
              </a:ext>
            </a:extLst>
          </p:cNvPr>
          <p:cNvSpPr>
            <a:spLocks noGrp="1"/>
          </p:cNvSpPr>
          <p:nvPr/>
        </p:nvSpPr>
        <p:spPr>
          <a:xfrm>
            <a:off x="685800" y="1075512"/>
            <a:ext cx="10820400" cy="431800"/>
          </a:xfrm>
          <a:prstGeom prst="rect">
            <a:avLst/>
          </a:prstGeom>
          <a:noFill/>
        </p:spPr>
        <p:txBody>
          <a:bodyPr wrap="square" lIns="0" tIns="0" rIns="0" bIns="0" anchor="t">
            <a:noAutofit/>
          </a:bodyPr>
          <a:lstStyle/>
          <a:p>
            <a:pPr>
              <a:lnSpc>
                <a:spcPct val="107000"/>
              </a:lnSpc>
              <a:defRPr sz="3200"/>
            </a:pPr>
            <a:r>
              <a:rPr lang="en-US" sz="2400" dirty="0">
                <a:solidFill>
                  <a:srgbClr val="171717"/>
                </a:solidFill>
              </a:rPr>
              <a:t>10,511 APIs—Without 10,511 Handwritten Rules?</a:t>
            </a:r>
          </a:p>
        </p:txBody>
      </p:sp>
    </p:spTree>
    <p:extLst>
      <p:ext uri="{BB962C8B-B14F-4D97-AF65-F5344CB8AC3E}">
        <p14:creationId xmlns:p14="http://schemas.microsoft.com/office/powerpoint/2010/main" val="8339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7D68DAF5-B666-44CC-8EAA-374D09E840AD}"/>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nSpc>
                <a:spcPct val="107000"/>
              </a:lnSpc>
              <a:defRPr sz="3200"/>
            </a:pPr>
            <a:r>
              <a:rPr lang="en-US" sz="3200" b="1" dirty="0">
                <a:solidFill>
                  <a:srgbClr val="171717"/>
                </a:solidFill>
              </a:rPr>
              <a:t>MCon &gt; Framework Namespaces &gt; Policy Mapping</a:t>
            </a:r>
          </a:p>
        </p:txBody>
      </p:sp>
      <p:sp>
        <p:nvSpPr>
          <p:cNvPr id="3" name="Text 2">
            <a:extLst>
              <a:ext uri="{FF2B5EF4-FFF2-40B4-BE49-F238E27FC236}">
                <a16:creationId xmlns:a16="http://schemas.microsoft.com/office/drawing/2014/main" id="{E9013CC4-A977-45DF-BD2B-1487356F514A}"/>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nSpc>
                <a:spcPct val="107000"/>
              </a:lnSpc>
              <a:defRPr sz="2200"/>
            </a:pPr>
            <a:r>
              <a:rPr sz="2200" b="0" i="0" dirty="0">
                <a:solidFill>
                  <a:srgbClr val="171717"/>
                </a:solidFill>
                <a:latin typeface="Calibri"/>
                <a:ea typeface="Calibri"/>
                <a:cs typeface="Calibri"/>
              </a:rPr>
              <a:t>Reason about tenant-scoped objects, then </a:t>
            </a:r>
            <a:r>
              <a:rPr lang="en-US" sz="2200" b="0" i="0" dirty="0">
                <a:solidFill>
                  <a:srgbClr val="171717"/>
                </a:solidFill>
                <a:latin typeface="Calibri"/>
                <a:ea typeface="Calibri"/>
                <a:cs typeface="Calibri"/>
              </a:rPr>
              <a:t>map </a:t>
            </a:r>
            <a:r>
              <a:rPr lang="en-US" sz="2200" dirty="0">
                <a:solidFill>
                  <a:srgbClr val="171717"/>
                </a:solidFill>
              </a:rPr>
              <a:t>the objects to operations</a:t>
            </a:r>
            <a:r>
              <a:rPr sz="2200" b="0" i="0" dirty="0">
                <a:solidFill>
                  <a:srgbClr val="171717"/>
                </a:solidFill>
                <a:latin typeface="Calibri"/>
                <a:ea typeface="Calibri"/>
                <a:cs typeface="Calibri"/>
              </a:rPr>
              <a:t>.</a:t>
            </a:r>
          </a:p>
        </p:txBody>
      </p:sp>
      <p:sp>
        <p:nvSpPr>
          <p:cNvPr id="5" name="Text 4">
            <a:extLst>
              <a:ext uri="{FF2B5EF4-FFF2-40B4-BE49-F238E27FC236}">
                <a16:creationId xmlns:a16="http://schemas.microsoft.com/office/drawing/2014/main" id="{5782ABD1-21EE-4578-B280-EE9D63A0E28E}"/>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14</a:t>
            </a:r>
          </a:p>
        </p:txBody>
      </p:sp>
      <p:sp>
        <p:nvSpPr>
          <p:cNvPr id="500" name="Object policy count 0">
            <a:extLst>
              <a:ext uri="{FF2B5EF4-FFF2-40B4-BE49-F238E27FC236}">
                <a16:creationId xmlns:a16="http://schemas.microsoft.com/office/drawing/2014/main" id="{06487C8A-D520-4634-8812-12C379FAF67B}"/>
              </a:ext>
            </a:extLst>
          </p:cNvPr>
          <p:cNvSpPr>
            <a:spLocks noGrp="1"/>
          </p:cNvSpPr>
          <p:nvPr/>
        </p:nvSpPr>
        <p:spPr>
          <a:xfrm>
            <a:off x="4164651" y="1676400"/>
            <a:ext cx="3143250" cy="698500"/>
          </a:xfrm>
          <a:prstGeom prst="rect">
            <a:avLst/>
          </a:prstGeom>
          <a:noFill/>
          <a:ln w="0">
            <a:noFill/>
          </a:ln>
        </p:spPr>
        <p:txBody>
          <a:bodyPr wrap="square" lIns="0" tIns="0" rIns="0" bIns="0" anchor="ctr">
            <a:noAutofit/>
          </a:bodyPr>
          <a:lstStyle/>
          <a:p>
            <a:pPr algn="ctr">
              <a:defRPr sz="4400" b="1">
                <a:solidFill>
                  <a:srgbClr val="326D9F"/>
                </a:solidFill>
                <a:latin typeface="Calibri"/>
                <a:ea typeface="Calibri"/>
                <a:cs typeface="Calibri"/>
              </a:defRPr>
            </a:pPr>
            <a:r>
              <a:rPr sz="4400" b="1">
                <a:solidFill>
                  <a:srgbClr val="326D9F"/>
                </a:solidFill>
                <a:latin typeface="Calibri"/>
                <a:ea typeface="Calibri"/>
                <a:cs typeface="Calibri"/>
              </a:rPr>
              <a:t>878</a:t>
            </a:r>
          </a:p>
        </p:txBody>
      </p:sp>
      <p:sp>
        <p:nvSpPr>
          <p:cNvPr id="501" name="Object policy caption 0">
            <a:extLst>
              <a:ext uri="{FF2B5EF4-FFF2-40B4-BE49-F238E27FC236}">
                <a16:creationId xmlns:a16="http://schemas.microsoft.com/office/drawing/2014/main" id="{E0327B3F-74E1-40C1-A100-B918F7CFEBF2}"/>
              </a:ext>
            </a:extLst>
          </p:cNvPr>
          <p:cNvSpPr>
            <a:spLocks noGrp="1"/>
          </p:cNvSpPr>
          <p:nvPr/>
        </p:nvSpPr>
        <p:spPr>
          <a:xfrm>
            <a:off x="4069401" y="2387600"/>
            <a:ext cx="3333750" cy="355600"/>
          </a:xfrm>
          <a:prstGeom prst="rect">
            <a:avLst/>
          </a:prstGeom>
          <a:noFill/>
          <a:ln w="0">
            <a:noFill/>
          </a:ln>
        </p:spPr>
        <p:txBody>
          <a:bodyPr wrap="square" lIns="0" tIns="0" rIns="0" bIns="0" anchor="ctr">
            <a:noAutofit/>
          </a:bodyPr>
          <a:lstStyle/>
          <a:p>
            <a:pPr algn="ctr">
              <a:defRPr sz="1800" b="0">
                <a:solidFill>
                  <a:srgbClr val="171717"/>
                </a:solidFill>
                <a:latin typeface="Calibri"/>
                <a:ea typeface="Calibri"/>
                <a:cs typeface="Calibri"/>
              </a:defRPr>
            </a:pPr>
            <a:r>
              <a:rPr sz="1800" b="0">
                <a:solidFill>
                  <a:srgbClr val="171717"/>
                </a:solidFill>
                <a:latin typeface="Calibri"/>
                <a:ea typeface="Calibri"/>
                <a:cs typeface="Calibri"/>
              </a:rPr>
              <a:t>framework object types</a:t>
            </a:r>
          </a:p>
        </p:txBody>
      </p:sp>
      <p:sp>
        <p:nvSpPr>
          <p:cNvPr id="502" name="Object policy count 1">
            <a:extLst>
              <a:ext uri="{FF2B5EF4-FFF2-40B4-BE49-F238E27FC236}">
                <a16:creationId xmlns:a16="http://schemas.microsoft.com/office/drawing/2014/main" id="{90CD9955-234D-47C0-A901-06D89CE1D5CE}"/>
              </a:ext>
            </a:extLst>
          </p:cNvPr>
          <p:cNvSpPr>
            <a:spLocks noGrp="1"/>
          </p:cNvSpPr>
          <p:nvPr/>
        </p:nvSpPr>
        <p:spPr>
          <a:xfrm>
            <a:off x="7974651" y="1676400"/>
            <a:ext cx="3143250" cy="698500"/>
          </a:xfrm>
          <a:prstGeom prst="rect">
            <a:avLst/>
          </a:prstGeom>
          <a:noFill/>
          <a:ln w="0">
            <a:noFill/>
          </a:ln>
        </p:spPr>
        <p:txBody>
          <a:bodyPr wrap="square" lIns="0" tIns="0" rIns="0" bIns="0" anchor="ctr">
            <a:noAutofit/>
          </a:bodyPr>
          <a:lstStyle/>
          <a:p>
            <a:pPr algn="ctr">
              <a:defRPr sz="4400" b="1">
                <a:solidFill>
                  <a:srgbClr val="326D9F"/>
                </a:solidFill>
                <a:latin typeface="Calibri"/>
                <a:ea typeface="Calibri"/>
                <a:cs typeface="Calibri"/>
              </a:defRPr>
            </a:pPr>
            <a:r>
              <a:rPr sz="4400" b="1" dirty="0">
                <a:solidFill>
                  <a:srgbClr val="DE8039"/>
                </a:solidFill>
                <a:latin typeface="Calibri"/>
                <a:ea typeface="Calibri"/>
                <a:cs typeface="Calibri"/>
              </a:rPr>
              <a:t>79</a:t>
            </a:r>
          </a:p>
        </p:txBody>
      </p:sp>
      <p:sp>
        <p:nvSpPr>
          <p:cNvPr id="503" name="Object policy caption 1">
            <a:extLst>
              <a:ext uri="{FF2B5EF4-FFF2-40B4-BE49-F238E27FC236}">
                <a16:creationId xmlns:a16="http://schemas.microsoft.com/office/drawing/2014/main" id="{D04C206C-1229-448D-858A-2ACBB5972E65}"/>
              </a:ext>
            </a:extLst>
          </p:cNvPr>
          <p:cNvSpPr>
            <a:spLocks noGrp="1"/>
          </p:cNvSpPr>
          <p:nvPr/>
        </p:nvSpPr>
        <p:spPr>
          <a:xfrm>
            <a:off x="7879401" y="2387600"/>
            <a:ext cx="3333750" cy="355600"/>
          </a:xfrm>
          <a:prstGeom prst="rect">
            <a:avLst/>
          </a:prstGeom>
          <a:noFill/>
          <a:ln w="0">
            <a:noFill/>
          </a:ln>
        </p:spPr>
        <p:txBody>
          <a:bodyPr wrap="square" lIns="0" tIns="0" rIns="0" bIns="0" anchor="ctr">
            <a:noAutofit/>
          </a:bodyPr>
          <a:lstStyle/>
          <a:p>
            <a:pPr algn="ctr">
              <a:defRPr sz="1800" b="0">
                <a:solidFill>
                  <a:srgbClr val="171717"/>
                </a:solidFill>
                <a:latin typeface="Calibri"/>
                <a:ea typeface="Calibri"/>
                <a:cs typeface="Calibri"/>
              </a:defRPr>
            </a:pPr>
            <a:r>
              <a:rPr sz="1800" b="0" dirty="0">
                <a:solidFill>
                  <a:srgbClr val="171717"/>
                </a:solidFill>
                <a:latin typeface="Calibri"/>
                <a:ea typeface="Calibri"/>
                <a:cs typeface="Calibri"/>
              </a:rPr>
              <a:t>tenant-scoped types</a:t>
            </a:r>
          </a:p>
        </p:txBody>
      </p:sp>
      <p:sp>
        <p:nvSpPr>
          <p:cNvPr id="506" name="Object selection">
            <a:extLst>
              <a:ext uri="{FF2B5EF4-FFF2-40B4-BE49-F238E27FC236}">
                <a16:creationId xmlns:a16="http://schemas.microsoft.com/office/drawing/2014/main" id="{16FD0197-2B0F-421F-97F1-D0F54AF591A6}"/>
              </a:ext>
            </a:extLst>
          </p:cNvPr>
          <p:cNvSpPr>
            <a:spLocks noGrp="1"/>
          </p:cNvSpPr>
          <p:nvPr/>
        </p:nvSpPr>
        <p:spPr>
          <a:xfrm>
            <a:off x="7336476" y="1990725"/>
            <a:ext cx="390525" cy="953"/>
          </a:xfrm>
          <a:prstGeom prst="line">
            <a:avLst/>
          </a:prstGeom>
          <a:noFill/>
          <a:ln w="19050">
            <a:solidFill>
              <a:srgbClr val="696969"/>
            </a:solidFill>
          </a:ln>
        </p:spPr>
        <p:txBody>
          <a:bodyPr/>
          <a:lstStyle/>
          <a:p>
            <a:endParaRPr lang="en-US"/>
          </a:p>
        </p:txBody>
      </p:sp>
      <p:sp>
        <p:nvSpPr>
          <p:cNvPr id="507" name="Object selection head">
            <a:extLst>
              <a:ext uri="{FF2B5EF4-FFF2-40B4-BE49-F238E27FC236}">
                <a16:creationId xmlns:a16="http://schemas.microsoft.com/office/drawing/2014/main" id="{7DC6360C-50C6-44CE-B421-B4EFA120B7CB}"/>
              </a:ext>
            </a:extLst>
          </p:cNvPr>
          <p:cNvSpPr>
            <a:spLocks noGrp="1"/>
          </p:cNvSpPr>
          <p:nvPr/>
        </p:nvSpPr>
        <p:spPr>
          <a:xfrm rot="5400000">
            <a:off x="7707951" y="1952625"/>
            <a:ext cx="76200" cy="76200"/>
          </a:xfrm>
          <a:prstGeom prst="triangle">
            <a:avLst/>
          </a:prstGeom>
          <a:solidFill>
            <a:srgbClr val="696969"/>
          </a:solidFill>
          <a:ln w="0">
            <a:noFill/>
          </a:ln>
        </p:spPr>
        <p:txBody>
          <a:bodyPr/>
          <a:lstStyle/>
          <a:p>
            <a:endParaRPr lang="en-US"/>
          </a:p>
        </p:txBody>
      </p:sp>
      <p:sp>
        <p:nvSpPr>
          <p:cNvPr id="510" name="Example divider">
            <a:extLst>
              <a:ext uri="{FF2B5EF4-FFF2-40B4-BE49-F238E27FC236}">
                <a16:creationId xmlns:a16="http://schemas.microsoft.com/office/drawing/2014/main" id="{DFDB7655-FAEA-4E29-8DF8-B512EBD067EC}"/>
              </a:ext>
            </a:extLst>
          </p:cNvPr>
          <p:cNvSpPr>
            <a:spLocks noGrp="1"/>
          </p:cNvSpPr>
          <p:nvPr/>
        </p:nvSpPr>
        <p:spPr>
          <a:xfrm>
            <a:off x="6096000" y="3441700"/>
            <a:ext cx="953" cy="431800"/>
          </a:xfrm>
          <a:prstGeom prst="line">
            <a:avLst/>
          </a:prstGeom>
          <a:noFill/>
          <a:ln w="12383">
            <a:solidFill>
              <a:srgbClr val="D8D8D8"/>
            </a:solidFill>
          </a:ln>
        </p:spPr>
        <p:txBody>
          <a:bodyPr/>
          <a:lstStyle/>
          <a:p>
            <a:endParaRPr lang="en-US"/>
          </a:p>
        </p:txBody>
      </p:sp>
      <p:sp>
        <p:nvSpPr>
          <p:cNvPr id="511" name="Immutable framework object example">
            <a:extLst>
              <a:ext uri="{FF2B5EF4-FFF2-40B4-BE49-F238E27FC236}">
                <a16:creationId xmlns:a16="http://schemas.microsoft.com/office/drawing/2014/main" id="{232CEFD6-E03A-4F04-AF16-288A9F76D9E7}"/>
              </a:ext>
            </a:extLst>
          </p:cNvPr>
          <p:cNvSpPr>
            <a:spLocks noGrp="1"/>
          </p:cNvSpPr>
          <p:nvPr/>
        </p:nvSpPr>
        <p:spPr>
          <a:xfrm>
            <a:off x="685800" y="3403600"/>
            <a:ext cx="5181600" cy="457200"/>
          </a:xfrm>
          <a:prstGeom prst="rect">
            <a:avLst/>
          </a:prstGeom>
          <a:noFill/>
          <a:ln w="0">
            <a:noFill/>
          </a:ln>
        </p:spPr>
        <p:txBody>
          <a:bodyPr wrap="square" lIns="0" tIns="0" rIns="0" bIns="0" anchor="ctr">
            <a:noAutofit/>
          </a:bodyPr>
          <a:lstStyle/>
          <a:p>
            <a:pPr algn="l">
              <a:defRPr sz="2200" b="1">
                <a:solidFill>
                  <a:srgbClr val="696969"/>
                </a:solidFill>
                <a:latin typeface="Calibri"/>
                <a:ea typeface="Calibri"/>
                <a:cs typeface="Calibri"/>
              </a:defRPr>
            </a:pPr>
            <a:r>
              <a:rPr lang="en-US" sz="2200" b="1" dirty="0">
                <a:solidFill>
                  <a:srgbClr val="696969"/>
                </a:solidFill>
                <a:latin typeface="Calibri"/>
                <a:ea typeface="Calibri"/>
                <a:cs typeface="Calibri"/>
              </a:rPr>
              <a:t>Global objects</a:t>
            </a:r>
            <a:r>
              <a:rPr sz="2200" b="1" dirty="0">
                <a:solidFill>
                  <a:srgbClr val="696969"/>
                </a:solidFill>
                <a:latin typeface="Calibri"/>
                <a:ea typeface="Calibri"/>
                <a:cs typeface="Calibri"/>
              </a:rPr>
              <a:t>: Android version</a:t>
            </a:r>
          </a:p>
        </p:txBody>
      </p:sp>
      <p:sp>
        <p:nvSpPr>
          <p:cNvPr id="512" name="Tenant scoped object example">
            <a:extLst>
              <a:ext uri="{FF2B5EF4-FFF2-40B4-BE49-F238E27FC236}">
                <a16:creationId xmlns:a16="http://schemas.microsoft.com/office/drawing/2014/main" id="{BF73451B-5732-4F00-A68B-81A5AAD8BE61}"/>
              </a:ext>
            </a:extLst>
          </p:cNvPr>
          <p:cNvSpPr>
            <a:spLocks noGrp="1"/>
          </p:cNvSpPr>
          <p:nvPr/>
        </p:nvSpPr>
        <p:spPr>
          <a:xfrm>
            <a:off x="6362699" y="3403600"/>
            <a:ext cx="5501107" cy="439735"/>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lang="en-US" sz="2200" b="1" dirty="0">
                <a:solidFill>
                  <a:srgbClr val="326D9F"/>
                </a:solidFill>
                <a:latin typeface="Calibri"/>
                <a:ea typeface="Calibri"/>
                <a:cs typeface="Calibri"/>
              </a:rPr>
              <a:t>Tenant-scoped objects</a:t>
            </a:r>
            <a:r>
              <a:rPr sz="2200" b="1" dirty="0">
                <a:solidFill>
                  <a:srgbClr val="326D9F"/>
                </a:solidFill>
                <a:latin typeface="Calibri"/>
                <a:ea typeface="Calibri"/>
                <a:cs typeface="Calibri"/>
              </a:rPr>
              <a:t>: package name</a:t>
            </a:r>
            <a:r>
              <a:rPr lang="en-US" sz="2200" b="1" dirty="0">
                <a:solidFill>
                  <a:srgbClr val="326D9F"/>
                </a:solidFill>
                <a:latin typeface="Calibri"/>
                <a:ea typeface="Calibri"/>
                <a:cs typeface="Calibri"/>
              </a:rPr>
              <a:t> X → X.1</a:t>
            </a:r>
          </a:p>
        </p:txBody>
      </p:sp>
      <p:sp>
        <p:nvSpPr>
          <p:cNvPr id="513" name="API classification heading">
            <a:extLst>
              <a:ext uri="{FF2B5EF4-FFF2-40B4-BE49-F238E27FC236}">
                <a16:creationId xmlns:a16="http://schemas.microsoft.com/office/drawing/2014/main" id="{54ED6BCD-5648-4728-A2E7-5EE5A9527BAC}"/>
              </a:ext>
            </a:extLst>
          </p:cNvPr>
          <p:cNvSpPr>
            <a:spLocks noGrp="1"/>
          </p:cNvSpPr>
          <p:nvPr/>
        </p:nvSpPr>
        <p:spPr>
          <a:xfrm>
            <a:off x="685800" y="4152900"/>
            <a:ext cx="10820400" cy="4191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Build-time API classification</a:t>
            </a:r>
          </a:p>
        </p:txBody>
      </p:sp>
      <p:sp>
        <p:nvSpPr>
          <p:cNvPr id="514" name="Passthrough API proportion">
            <a:extLst>
              <a:ext uri="{FF2B5EF4-FFF2-40B4-BE49-F238E27FC236}">
                <a16:creationId xmlns:a16="http://schemas.microsoft.com/office/drawing/2014/main" id="{F5E3DE02-781A-4C6E-A3FC-DF81ADC57930}"/>
              </a:ext>
            </a:extLst>
          </p:cNvPr>
          <p:cNvSpPr>
            <a:spLocks noGrp="1"/>
          </p:cNvSpPr>
          <p:nvPr/>
        </p:nvSpPr>
        <p:spPr>
          <a:xfrm>
            <a:off x="685800" y="4699000"/>
            <a:ext cx="8277606" cy="590550"/>
          </a:xfrm>
          <a:prstGeom prst="rect">
            <a:avLst/>
          </a:prstGeom>
          <a:solidFill>
            <a:srgbClr val="E5E5E5"/>
          </a:solidFill>
          <a:ln w="0">
            <a:noFill/>
          </a:ln>
        </p:spPr>
        <p:txBody>
          <a:bodyPr/>
          <a:lstStyle/>
          <a:p>
            <a:endParaRPr lang="en-US"/>
          </a:p>
        </p:txBody>
      </p:sp>
      <p:sp>
        <p:nvSpPr>
          <p:cNvPr id="515" name="Transformed API proportion">
            <a:extLst>
              <a:ext uri="{FF2B5EF4-FFF2-40B4-BE49-F238E27FC236}">
                <a16:creationId xmlns:a16="http://schemas.microsoft.com/office/drawing/2014/main" id="{9A63CD87-4354-43EF-844B-5EDCB102334B}"/>
              </a:ext>
            </a:extLst>
          </p:cNvPr>
          <p:cNvSpPr>
            <a:spLocks noGrp="1"/>
          </p:cNvSpPr>
          <p:nvPr/>
        </p:nvSpPr>
        <p:spPr>
          <a:xfrm>
            <a:off x="8963406" y="4699000"/>
            <a:ext cx="2542794" cy="590550"/>
          </a:xfrm>
          <a:prstGeom prst="rect">
            <a:avLst/>
          </a:prstGeom>
          <a:solidFill>
            <a:srgbClr val="E4EFF7"/>
          </a:solidFill>
          <a:ln w="0">
            <a:noFill/>
          </a:ln>
        </p:spPr>
        <p:txBody>
          <a:bodyPr/>
          <a:lstStyle/>
          <a:p>
            <a:endParaRPr lang="en-US"/>
          </a:p>
        </p:txBody>
      </p:sp>
      <p:sp>
        <p:nvSpPr>
          <p:cNvPr id="516" name="Passthrough API label">
            <a:extLst>
              <a:ext uri="{FF2B5EF4-FFF2-40B4-BE49-F238E27FC236}">
                <a16:creationId xmlns:a16="http://schemas.microsoft.com/office/drawing/2014/main" id="{E59DA3BB-264B-463D-AC17-7C1A3BC851D0}"/>
              </a:ext>
            </a:extLst>
          </p:cNvPr>
          <p:cNvSpPr>
            <a:spLocks noGrp="1"/>
          </p:cNvSpPr>
          <p:nvPr/>
        </p:nvSpPr>
        <p:spPr>
          <a:xfrm>
            <a:off x="762000" y="4765675"/>
            <a:ext cx="8125206" cy="457200"/>
          </a:xfrm>
          <a:prstGeom prst="rect">
            <a:avLst/>
          </a:prstGeom>
          <a:noFill/>
          <a:ln w="0">
            <a:noFill/>
          </a:ln>
        </p:spPr>
        <p:txBody>
          <a:bodyPr wrap="square" lIns="0" tIns="0" rIns="0" bIns="0" anchor="ctr">
            <a:noAutofit/>
          </a:bodyPr>
          <a:lstStyle/>
          <a:p>
            <a:pPr algn="ctr">
              <a:defRPr sz="2200" b="1">
                <a:solidFill>
                  <a:srgbClr val="696969"/>
                </a:solidFill>
                <a:latin typeface="Calibri"/>
                <a:ea typeface="Calibri"/>
                <a:cs typeface="Calibri"/>
              </a:defRPr>
            </a:pPr>
            <a:r>
              <a:rPr sz="2200" b="1">
                <a:solidFill>
                  <a:srgbClr val="696969"/>
                </a:solidFill>
                <a:latin typeface="Calibri"/>
                <a:ea typeface="Calibri"/>
                <a:cs typeface="Calibri"/>
              </a:rPr>
              <a:t>8,038 pass-through · 76.5%</a:t>
            </a:r>
          </a:p>
        </p:txBody>
      </p:sp>
      <p:sp>
        <p:nvSpPr>
          <p:cNvPr id="517" name="Transformed API label">
            <a:extLst>
              <a:ext uri="{FF2B5EF4-FFF2-40B4-BE49-F238E27FC236}">
                <a16:creationId xmlns:a16="http://schemas.microsoft.com/office/drawing/2014/main" id="{351B1046-1D3C-4BAC-B2CF-D4211A9D91BF}"/>
              </a:ext>
            </a:extLst>
          </p:cNvPr>
          <p:cNvSpPr>
            <a:spLocks noGrp="1"/>
          </p:cNvSpPr>
          <p:nvPr/>
        </p:nvSpPr>
        <p:spPr>
          <a:xfrm>
            <a:off x="9039606" y="4765675"/>
            <a:ext cx="2390394" cy="457200"/>
          </a:xfrm>
          <a:prstGeom prst="rect">
            <a:avLst/>
          </a:prstGeom>
          <a:noFill/>
          <a:ln w="0">
            <a:noFill/>
          </a:ln>
        </p:spPr>
        <p:txBody>
          <a:bodyPr wrap="square" lIns="0" tIns="0" rIns="0" bIns="0" anchor="ctr">
            <a:noAutofit/>
          </a:bodyPr>
          <a:lstStyle/>
          <a:p>
            <a:pPr algn="ctr">
              <a:defRPr sz="1800" b="1">
                <a:solidFill>
                  <a:srgbClr val="326D9F"/>
                </a:solidFill>
                <a:latin typeface="Calibri"/>
                <a:ea typeface="Calibri"/>
                <a:cs typeface="Calibri"/>
              </a:defRPr>
            </a:pPr>
            <a:r>
              <a:rPr sz="1800" b="1">
                <a:solidFill>
                  <a:srgbClr val="326D9F"/>
                </a:solidFill>
                <a:latin typeface="Calibri"/>
                <a:ea typeface="Calibri"/>
                <a:cs typeface="Calibri"/>
              </a:rPr>
              <a:t>2,473 transformed</a:t>
            </a:r>
          </a:p>
        </p:txBody>
      </p:sp>
      <p:sp>
        <p:nvSpPr>
          <p:cNvPr id="519" name="Migration footer rule">
            <a:extLst>
              <a:ext uri="{FF2B5EF4-FFF2-40B4-BE49-F238E27FC236}">
                <a16:creationId xmlns:a16="http://schemas.microsoft.com/office/drawing/2014/main" id="{840F8CD7-B281-4D58-BEE8-1CFF08C160B7}"/>
              </a:ext>
            </a:extLst>
          </p:cNvPr>
          <p:cNvSpPr>
            <a:spLocks noGrp="1"/>
          </p:cNvSpPr>
          <p:nvPr/>
        </p:nvSpPr>
        <p:spPr>
          <a:xfrm>
            <a:off x="685800" y="5651500"/>
            <a:ext cx="10820400" cy="953"/>
          </a:xfrm>
          <a:prstGeom prst="line">
            <a:avLst/>
          </a:prstGeom>
          <a:noFill/>
          <a:ln w="12383">
            <a:solidFill>
              <a:srgbClr val="D8D8D8"/>
            </a:solidFill>
          </a:ln>
        </p:spPr>
        <p:txBody>
          <a:bodyPr/>
          <a:lstStyle/>
          <a:p>
            <a:endParaRPr lang="en-US"/>
          </a:p>
        </p:txBody>
      </p:sp>
      <p:sp>
        <p:nvSpPr>
          <p:cNvPr id="520" name="Migration effort">
            <a:extLst>
              <a:ext uri="{FF2B5EF4-FFF2-40B4-BE49-F238E27FC236}">
                <a16:creationId xmlns:a16="http://schemas.microsoft.com/office/drawing/2014/main" id="{30961DCD-C0F1-4543-8D24-4F67EDA647E4}"/>
              </a:ext>
            </a:extLst>
          </p:cNvPr>
          <p:cNvSpPr>
            <a:spLocks noGrp="1"/>
          </p:cNvSpPr>
          <p:nvPr/>
        </p:nvSpPr>
        <p:spPr>
          <a:xfrm>
            <a:off x="685800" y="5956300"/>
            <a:ext cx="3514725" cy="431800"/>
          </a:xfrm>
          <a:prstGeom prst="rect">
            <a:avLst/>
          </a:prstGeom>
          <a:noFill/>
          <a:ln w="0">
            <a:noFill/>
          </a:ln>
        </p:spPr>
        <p:txBody>
          <a:bodyPr wrap="square" lIns="0" tIns="0" rIns="0" bIns="0" anchor="ctr">
            <a:noAutofit/>
          </a:bodyPr>
          <a:lstStyle/>
          <a:p>
            <a:pPr algn="l">
              <a:defRPr sz="2200" b="1">
                <a:solidFill>
                  <a:srgbClr val="326D9F"/>
                </a:solidFill>
                <a:latin typeface="Calibri"/>
                <a:ea typeface="Calibri"/>
                <a:cs typeface="Calibri"/>
              </a:defRPr>
            </a:pPr>
            <a:r>
              <a:rPr sz="2200" b="1">
                <a:solidFill>
                  <a:srgbClr val="326D9F"/>
                </a:solidFill>
                <a:latin typeface="Calibri"/>
                <a:ea typeface="Calibri"/>
                <a:cs typeface="Calibri"/>
              </a:rPr>
              <a:t>~20 developer-hours</a:t>
            </a:r>
          </a:p>
        </p:txBody>
      </p:sp>
      <p:sp>
        <p:nvSpPr>
          <p:cNvPr id="521" name="Migration version range">
            <a:extLst>
              <a:ext uri="{FF2B5EF4-FFF2-40B4-BE49-F238E27FC236}">
                <a16:creationId xmlns:a16="http://schemas.microsoft.com/office/drawing/2014/main" id="{6393CE8F-5F09-4DFF-9CC2-C6913F540B53}"/>
              </a:ext>
            </a:extLst>
          </p:cNvPr>
          <p:cNvSpPr>
            <a:spLocks noGrp="1"/>
          </p:cNvSpPr>
          <p:nvPr/>
        </p:nvSpPr>
        <p:spPr>
          <a:xfrm>
            <a:off x="4445000" y="5956300"/>
            <a:ext cx="7061200" cy="4318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Android 13 to 15 policy-engine migration</a:t>
            </a:r>
          </a:p>
        </p:txBody>
      </p:sp>
      <p:sp>
        <p:nvSpPr>
          <p:cNvPr id="700" name="Framework object examples heading">
            <a:extLst>
              <a:ext uri="{FF2B5EF4-FFF2-40B4-BE49-F238E27FC236}">
                <a16:creationId xmlns:a16="http://schemas.microsoft.com/office/drawing/2014/main" id="{820CF84D-154B-4433-856E-B2088575C47D}"/>
              </a:ext>
            </a:extLst>
          </p:cNvPr>
          <p:cNvSpPr>
            <a:spLocks noGrp="1"/>
          </p:cNvSpPr>
          <p:nvPr/>
        </p:nvSpPr>
        <p:spPr>
          <a:xfrm>
            <a:off x="685800" y="2933700"/>
            <a:ext cx="10820400" cy="368300"/>
          </a:xfrm>
          <a:prstGeom prst="rect">
            <a:avLst/>
          </a:prstGeom>
          <a:noFill/>
          <a:ln w="0">
            <a:noFill/>
          </a:ln>
        </p:spPr>
        <p:txBody>
          <a:bodyPr wrap="square" lIns="0" tIns="0" rIns="0" bIns="0" anchor="ctr">
            <a:noAutofit/>
          </a:bodyPr>
          <a:lstStyle/>
          <a:p>
            <a:pPr>
              <a:defRPr sz="2200" b="1">
                <a:solidFill>
                  <a:srgbClr val="171717"/>
                </a:solidFill>
                <a:latin typeface="Calibri"/>
                <a:ea typeface="Calibri"/>
                <a:cs typeface="Calibri"/>
              </a:defRPr>
            </a:pPr>
            <a:r>
              <a:rPr lang="en-US" sz="2200" b="1" dirty="0">
                <a:solidFill>
                  <a:srgbClr val="171717"/>
                </a:solidFill>
                <a:latin typeface="Calibri"/>
                <a:ea typeface="Calibri"/>
                <a:cs typeface="Calibri"/>
              </a:rPr>
              <a:t>E</a:t>
            </a:r>
            <a:r>
              <a:rPr sz="2200" b="1" dirty="0">
                <a:solidFill>
                  <a:srgbClr val="171717"/>
                </a:solidFill>
                <a:latin typeface="Calibri"/>
                <a:ea typeface="Calibri"/>
                <a:cs typeface="Calibri"/>
              </a:rPr>
              <a:t>xamples</a:t>
            </a:r>
            <a:r>
              <a:rPr lang="en-US" sz="2200" b="1" dirty="0">
                <a:solidFill>
                  <a:srgbClr val="171717"/>
                </a:solidFill>
                <a:latin typeface="Calibri"/>
                <a:ea typeface="Calibri"/>
                <a:cs typeface="Calibri"/>
              </a:rPr>
              <a:t> of framework objects:</a:t>
            </a:r>
            <a:endParaRPr sz="2200" b="1" dirty="0">
              <a:solidFill>
                <a:srgbClr val="171717"/>
              </a:solidFill>
              <a:latin typeface="Calibri"/>
              <a:ea typeface="Calibri"/>
              <a:cs typeface="Calibri"/>
            </a:endParaRPr>
          </a:p>
        </p:txBody>
      </p:sp>
      <p:sp>
        <p:nvSpPr>
          <p:cNvPr id="6" name="Object policy count 2">
            <a:extLst>
              <a:ext uri="{FF2B5EF4-FFF2-40B4-BE49-F238E27FC236}">
                <a16:creationId xmlns:a16="http://schemas.microsoft.com/office/drawing/2014/main" id="{6C079363-EF16-ED7E-23AA-C1552181CD18}"/>
              </a:ext>
            </a:extLst>
          </p:cNvPr>
          <p:cNvSpPr>
            <a:spLocks noGrp="1"/>
          </p:cNvSpPr>
          <p:nvPr/>
        </p:nvSpPr>
        <p:spPr>
          <a:xfrm>
            <a:off x="657639" y="1676400"/>
            <a:ext cx="3143250" cy="698500"/>
          </a:xfrm>
          <a:prstGeom prst="rect">
            <a:avLst/>
          </a:prstGeom>
          <a:noFill/>
          <a:ln w="0">
            <a:noFill/>
          </a:ln>
        </p:spPr>
        <p:txBody>
          <a:bodyPr wrap="square" lIns="0" tIns="0" rIns="0" bIns="0" anchor="ctr">
            <a:noAutofit/>
          </a:bodyPr>
          <a:lstStyle/>
          <a:p>
            <a:pPr algn="ctr">
              <a:defRPr sz="4400" b="1">
                <a:solidFill>
                  <a:srgbClr val="DE8039"/>
                </a:solidFill>
                <a:latin typeface="Calibri"/>
                <a:ea typeface="Calibri"/>
                <a:cs typeface="Calibri"/>
              </a:defRPr>
            </a:pPr>
            <a:r>
              <a:rPr lang="en-US" sz="4400" b="1" dirty="0">
                <a:solidFill>
                  <a:srgbClr val="DE8039"/>
                </a:solidFill>
                <a:latin typeface="Calibri"/>
                <a:ea typeface="Calibri"/>
                <a:cs typeface="Calibri"/>
              </a:rPr>
              <a:t>10,511</a:t>
            </a:r>
            <a:endParaRPr sz="4400" b="1" dirty="0">
              <a:solidFill>
                <a:srgbClr val="DE8039"/>
              </a:solidFill>
              <a:latin typeface="Calibri"/>
              <a:ea typeface="Calibri"/>
              <a:cs typeface="Calibri"/>
            </a:endParaRPr>
          </a:p>
        </p:txBody>
      </p:sp>
      <p:sp>
        <p:nvSpPr>
          <p:cNvPr id="8" name="Object policy caption 2">
            <a:extLst>
              <a:ext uri="{FF2B5EF4-FFF2-40B4-BE49-F238E27FC236}">
                <a16:creationId xmlns:a16="http://schemas.microsoft.com/office/drawing/2014/main" id="{E3AAA93B-ECBA-91BC-832D-14A545057BD1}"/>
              </a:ext>
            </a:extLst>
          </p:cNvPr>
          <p:cNvSpPr>
            <a:spLocks noGrp="1"/>
          </p:cNvSpPr>
          <p:nvPr/>
        </p:nvSpPr>
        <p:spPr>
          <a:xfrm>
            <a:off x="562389" y="2387600"/>
            <a:ext cx="3333750" cy="355600"/>
          </a:xfrm>
          <a:prstGeom prst="rect">
            <a:avLst/>
          </a:prstGeom>
          <a:noFill/>
          <a:ln w="0">
            <a:noFill/>
          </a:ln>
        </p:spPr>
        <p:txBody>
          <a:bodyPr wrap="square" lIns="0" tIns="0" rIns="0" bIns="0" anchor="ctr">
            <a:noAutofit/>
          </a:bodyPr>
          <a:lstStyle/>
          <a:p>
            <a:pPr algn="ctr">
              <a:defRPr sz="1800" b="0">
                <a:solidFill>
                  <a:srgbClr val="171717"/>
                </a:solidFill>
                <a:latin typeface="Calibri"/>
                <a:ea typeface="Calibri"/>
                <a:cs typeface="Calibri"/>
              </a:defRPr>
            </a:pPr>
            <a:r>
              <a:rPr lang="en-US" sz="1800" b="0" dirty="0">
                <a:solidFill>
                  <a:srgbClr val="171717"/>
                </a:solidFill>
                <a:latin typeface="Calibri"/>
                <a:ea typeface="Calibri"/>
                <a:cs typeface="Calibri"/>
              </a:rPr>
              <a:t>framework APIs</a:t>
            </a:r>
            <a:endParaRPr sz="1800" b="0" dirty="0">
              <a:solidFill>
                <a:srgbClr val="171717"/>
              </a:solidFill>
              <a:latin typeface="Calibri"/>
              <a:ea typeface="Calibri"/>
              <a:cs typeface="Calibri"/>
            </a:endParaRPr>
          </a:p>
        </p:txBody>
      </p:sp>
      <p:sp>
        <p:nvSpPr>
          <p:cNvPr id="10" name="Corrective policy generation">
            <a:extLst>
              <a:ext uri="{FF2B5EF4-FFF2-40B4-BE49-F238E27FC236}">
                <a16:creationId xmlns:a16="http://schemas.microsoft.com/office/drawing/2014/main" id="{86E1AC78-99A5-B4AC-D7CE-ECC59E7FE1E7}"/>
              </a:ext>
            </a:extLst>
          </p:cNvPr>
          <p:cNvSpPr>
            <a:spLocks noGrp="1"/>
          </p:cNvSpPr>
          <p:nvPr/>
        </p:nvSpPr>
        <p:spPr>
          <a:xfrm>
            <a:off x="3581692" y="1990725"/>
            <a:ext cx="390525" cy="953"/>
          </a:xfrm>
          <a:prstGeom prst="line">
            <a:avLst/>
          </a:prstGeom>
          <a:noFill/>
          <a:ln w="19050">
            <a:solidFill>
              <a:srgbClr val="696969"/>
            </a:solidFill>
          </a:ln>
        </p:spPr>
        <p:txBody>
          <a:bodyPr/>
          <a:lstStyle/>
          <a:p>
            <a:endParaRPr lang="en-US"/>
          </a:p>
        </p:txBody>
      </p:sp>
      <p:sp>
        <p:nvSpPr>
          <p:cNvPr id="12" name="Corrective policy generation head">
            <a:extLst>
              <a:ext uri="{FF2B5EF4-FFF2-40B4-BE49-F238E27FC236}">
                <a16:creationId xmlns:a16="http://schemas.microsoft.com/office/drawing/2014/main" id="{B9A2D116-3EC5-7816-90BC-5BE1A6B7CE74}"/>
              </a:ext>
            </a:extLst>
          </p:cNvPr>
          <p:cNvSpPr>
            <a:spLocks noGrp="1"/>
          </p:cNvSpPr>
          <p:nvPr/>
        </p:nvSpPr>
        <p:spPr>
          <a:xfrm rot="5400000">
            <a:off x="3953167" y="1952625"/>
            <a:ext cx="76200" cy="76200"/>
          </a:xfrm>
          <a:prstGeom prst="triangle">
            <a:avLst/>
          </a:prstGeom>
          <a:solidFill>
            <a:srgbClr val="696969"/>
          </a:solidFill>
          <a:ln w="0">
            <a:noFill/>
          </a:ln>
        </p:spPr>
        <p:txBody>
          <a:bodyPr/>
          <a:lstStyle/>
          <a:p>
            <a:endParaRPr lang="en-US"/>
          </a:p>
        </p:txBody>
      </p:sp>
    </p:spTree>
    <p:extLst>
      <p:ext uri="{BB962C8B-B14F-4D97-AF65-F5344CB8AC3E}">
        <p14:creationId xmlns:p14="http://schemas.microsoft.com/office/powerpoint/2010/main" val="80176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E4944D81-575D-4992-B606-8C172CFB1D96}"/>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Challenge 2: Shared Device-Stack Contention</a:t>
            </a:r>
          </a:p>
        </p:txBody>
      </p:sp>
      <p:sp>
        <p:nvSpPr>
          <p:cNvPr id="3" name="Text 2">
            <a:extLst>
              <a:ext uri="{FF2B5EF4-FFF2-40B4-BE49-F238E27FC236}">
                <a16:creationId xmlns:a16="http://schemas.microsoft.com/office/drawing/2014/main" id="{F429B4DC-96F1-4434-A8BB-D2310B471AA5}"/>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Private framework state does not prevent device-stack contention.</a:t>
            </a:r>
          </a:p>
        </p:txBody>
      </p:sp>
      <p:sp>
        <p:nvSpPr>
          <p:cNvPr id="5" name="Text 4">
            <a:extLst>
              <a:ext uri="{FF2B5EF4-FFF2-40B4-BE49-F238E27FC236}">
                <a16:creationId xmlns:a16="http://schemas.microsoft.com/office/drawing/2014/main" id="{B98C9191-D861-44F5-8198-9E6410D53D2C}"/>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15</a:t>
            </a:r>
          </a:p>
        </p:txBody>
      </p:sp>
      <p:sp>
        <p:nvSpPr>
          <p:cNvPr id="504" name="Shared device stack heading">
            <a:extLst>
              <a:ext uri="{FF2B5EF4-FFF2-40B4-BE49-F238E27FC236}">
                <a16:creationId xmlns:a16="http://schemas.microsoft.com/office/drawing/2014/main" id="{9708DE5D-1812-4123-A7AA-E24C8DC5F739}"/>
              </a:ext>
            </a:extLst>
          </p:cNvPr>
          <p:cNvSpPr>
            <a:spLocks noGrp="1"/>
          </p:cNvSpPr>
          <p:nvPr/>
        </p:nvSpPr>
        <p:spPr>
          <a:xfrm>
            <a:off x="647304" y="1663700"/>
            <a:ext cx="6343650" cy="3810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Shared device stack</a:t>
            </a:r>
          </a:p>
        </p:txBody>
      </p:sp>
      <p:sp>
        <p:nvSpPr>
          <p:cNvPr id="505" name="Shared tenant 0">
            <a:extLst>
              <a:ext uri="{FF2B5EF4-FFF2-40B4-BE49-F238E27FC236}">
                <a16:creationId xmlns:a16="http://schemas.microsoft.com/office/drawing/2014/main" id="{9742565C-8661-47A9-AC2C-156CD1949CB5}"/>
              </a:ext>
            </a:extLst>
          </p:cNvPr>
          <p:cNvSpPr>
            <a:spLocks noGrp="1"/>
          </p:cNvSpPr>
          <p:nvPr/>
        </p:nvSpPr>
        <p:spPr>
          <a:xfrm>
            <a:off x="694929" y="2057400"/>
            <a:ext cx="1666875" cy="304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Tenant 1</a:t>
            </a:r>
          </a:p>
        </p:txBody>
      </p:sp>
      <p:sp>
        <p:nvSpPr>
          <p:cNvPr id="506" name="Tenant command stream 0">
            <a:extLst>
              <a:ext uri="{FF2B5EF4-FFF2-40B4-BE49-F238E27FC236}">
                <a16:creationId xmlns:a16="http://schemas.microsoft.com/office/drawing/2014/main" id="{780CDF7D-82A5-40EC-89CA-B90A18287D89}"/>
              </a:ext>
            </a:extLst>
          </p:cNvPr>
          <p:cNvSpPr>
            <a:spLocks noGrp="1"/>
          </p:cNvSpPr>
          <p:nvPr/>
        </p:nvSpPr>
        <p:spPr>
          <a:xfrm>
            <a:off x="1523604" y="2400300"/>
            <a:ext cx="953" cy="133350"/>
          </a:xfrm>
          <a:prstGeom prst="line">
            <a:avLst/>
          </a:prstGeom>
          <a:noFill/>
          <a:ln w="15240">
            <a:solidFill>
              <a:srgbClr val="326D9F"/>
            </a:solidFill>
          </a:ln>
        </p:spPr>
        <p:txBody>
          <a:bodyPr/>
          <a:lstStyle/>
          <a:p>
            <a:endParaRPr lang="en-US"/>
          </a:p>
        </p:txBody>
      </p:sp>
      <p:sp>
        <p:nvSpPr>
          <p:cNvPr id="507" name="Tenant command stream 0 head">
            <a:extLst>
              <a:ext uri="{FF2B5EF4-FFF2-40B4-BE49-F238E27FC236}">
                <a16:creationId xmlns:a16="http://schemas.microsoft.com/office/drawing/2014/main" id="{2778D686-6D3C-4295-BC59-6778F49BA97C}"/>
              </a:ext>
            </a:extLst>
          </p:cNvPr>
          <p:cNvSpPr>
            <a:spLocks noGrp="1"/>
          </p:cNvSpPr>
          <p:nvPr/>
        </p:nvSpPr>
        <p:spPr>
          <a:xfrm rot="10800000">
            <a:off x="1485504" y="2514600"/>
            <a:ext cx="76200" cy="76200"/>
          </a:xfrm>
          <a:prstGeom prst="triangle">
            <a:avLst/>
          </a:prstGeom>
          <a:solidFill>
            <a:srgbClr val="326D9F"/>
          </a:solidFill>
          <a:ln w="0">
            <a:noFill/>
          </a:ln>
        </p:spPr>
        <p:txBody>
          <a:bodyPr/>
          <a:lstStyle/>
          <a:p>
            <a:endParaRPr lang="en-US"/>
          </a:p>
        </p:txBody>
      </p:sp>
      <p:sp>
        <p:nvSpPr>
          <p:cNvPr id="508" name="Shared tenant 1">
            <a:extLst>
              <a:ext uri="{FF2B5EF4-FFF2-40B4-BE49-F238E27FC236}">
                <a16:creationId xmlns:a16="http://schemas.microsoft.com/office/drawing/2014/main" id="{B6D8050E-2E80-4551-B036-82D007326C24}"/>
              </a:ext>
            </a:extLst>
          </p:cNvPr>
          <p:cNvSpPr>
            <a:spLocks noGrp="1"/>
          </p:cNvSpPr>
          <p:nvPr/>
        </p:nvSpPr>
        <p:spPr>
          <a:xfrm>
            <a:off x="2866629" y="2057400"/>
            <a:ext cx="1666875" cy="304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Tenant 2</a:t>
            </a:r>
          </a:p>
        </p:txBody>
      </p:sp>
      <p:sp>
        <p:nvSpPr>
          <p:cNvPr id="509" name="Tenant command stream 1">
            <a:extLst>
              <a:ext uri="{FF2B5EF4-FFF2-40B4-BE49-F238E27FC236}">
                <a16:creationId xmlns:a16="http://schemas.microsoft.com/office/drawing/2014/main" id="{E009C8C0-06A1-48C6-A426-B5C78EC72435}"/>
              </a:ext>
            </a:extLst>
          </p:cNvPr>
          <p:cNvSpPr>
            <a:spLocks noGrp="1"/>
          </p:cNvSpPr>
          <p:nvPr/>
        </p:nvSpPr>
        <p:spPr>
          <a:xfrm>
            <a:off x="3695304" y="2400300"/>
            <a:ext cx="953" cy="133350"/>
          </a:xfrm>
          <a:prstGeom prst="line">
            <a:avLst/>
          </a:prstGeom>
          <a:noFill/>
          <a:ln w="15240">
            <a:solidFill>
              <a:srgbClr val="326D9F"/>
            </a:solidFill>
          </a:ln>
        </p:spPr>
        <p:txBody>
          <a:bodyPr/>
          <a:lstStyle/>
          <a:p>
            <a:endParaRPr lang="en-US"/>
          </a:p>
        </p:txBody>
      </p:sp>
      <p:sp>
        <p:nvSpPr>
          <p:cNvPr id="510" name="Tenant command stream 1 head">
            <a:extLst>
              <a:ext uri="{FF2B5EF4-FFF2-40B4-BE49-F238E27FC236}">
                <a16:creationId xmlns:a16="http://schemas.microsoft.com/office/drawing/2014/main" id="{C22062EA-155C-45AF-AF1A-25FFE038E417}"/>
              </a:ext>
            </a:extLst>
          </p:cNvPr>
          <p:cNvSpPr>
            <a:spLocks noGrp="1"/>
          </p:cNvSpPr>
          <p:nvPr/>
        </p:nvSpPr>
        <p:spPr>
          <a:xfrm rot="10800000">
            <a:off x="3657204" y="2514600"/>
            <a:ext cx="76200" cy="76200"/>
          </a:xfrm>
          <a:prstGeom prst="triangle">
            <a:avLst/>
          </a:prstGeom>
          <a:solidFill>
            <a:srgbClr val="326D9F"/>
          </a:solidFill>
          <a:ln w="0">
            <a:noFill/>
          </a:ln>
        </p:spPr>
        <p:txBody>
          <a:bodyPr/>
          <a:lstStyle/>
          <a:p>
            <a:endParaRPr lang="en-US"/>
          </a:p>
        </p:txBody>
      </p:sp>
      <p:sp>
        <p:nvSpPr>
          <p:cNvPr id="511" name="Shared tenant 2">
            <a:extLst>
              <a:ext uri="{FF2B5EF4-FFF2-40B4-BE49-F238E27FC236}">
                <a16:creationId xmlns:a16="http://schemas.microsoft.com/office/drawing/2014/main" id="{BDB1701D-E1B2-44B0-A99B-AD46461CFDE2}"/>
              </a:ext>
            </a:extLst>
          </p:cNvPr>
          <p:cNvSpPr>
            <a:spLocks noGrp="1"/>
          </p:cNvSpPr>
          <p:nvPr/>
        </p:nvSpPr>
        <p:spPr>
          <a:xfrm>
            <a:off x="5038329" y="2057400"/>
            <a:ext cx="1666875" cy="30480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Tenant 3</a:t>
            </a:r>
          </a:p>
        </p:txBody>
      </p:sp>
      <p:sp>
        <p:nvSpPr>
          <p:cNvPr id="512" name="Tenant command stream 2">
            <a:extLst>
              <a:ext uri="{FF2B5EF4-FFF2-40B4-BE49-F238E27FC236}">
                <a16:creationId xmlns:a16="http://schemas.microsoft.com/office/drawing/2014/main" id="{DDA1D8FC-BCFE-4FDE-9DFE-6B1F659CBE23}"/>
              </a:ext>
            </a:extLst>
          </p:cNvPr>
          <p:cNvSpPr>
            <a:spLocks noGrp="1"/>
          </p:cNvSpPr>
          <p:nvPr/>
        </p:nvSpPr>
        <p:spPr>
          <a:xfrm>
            <a:off x="5867004" y="2400300"/>
            <a:ext cx="953" cy="133350"/>
          </a:xfrm>
          <a:prstGeom prst="line">
            <a:avLst/>
          </a:prstGeom>
          <a:noFill/>
          <a:ln w="15240">
            <a:solidFill>
              <a:srgbClr val="326D9F"/>
            </a:solidFill>
          </a:ln>
        </p:spPr>
        <p:txBody>
          <a:bodyPr/>
          <a:lstStyle/>
          <a:p>
            <a:endParaRPr lang="en-US"/>
          </a:p>
        </p:txBody>
      </p:sp>
      <p:sp>
        <p:nvSpPr>
          <p:cNvPr id="513" name="Tenant command stream 2 head">
            <a:extLst>
              <a:ext uri="{FF2B5EF4-FFF2-40B4-BE49-F238E27FC236}">
                <a16:creationId xmlns:a16="http://schemas.microsoft.com/office/drawing/2014/main" id="{6A0CFE10-86A3-4906-9ECC-5DDBFC27122D}"/>
              </a:ext>
            </a:extLst>
          </p:cNvPr>
          <p:cNvSpPr>
            <a:spLocks noGrp="1"/>
          </p:cNvSpPr>
          <p:nvPr/>
        </p:nvSpPr>
        <p:spPr>
          <a:xfrm rot="10800000">
            <a:off x="5828904" y="2514600"/>
            <a:ext cx="76200" cy="76200"/>
          </a:xfrm>
          <a:prstGeom prst="triangle">
            <a:avLst/>
          </a:prstGeom>
          <a:solidFill>
            <a:srgbClr val="326D9F"/>
          </a:solidFill>
          <a:ln w="0">
            <a:noFill/>
          </a:ln>
        </p:spPr>
        <p:txBody>
          <a:bodyPr/>
          <a:lstStyle/>
          <a:p>
            <a:endParaRPr lang="en-US"/>
          </a:p>
        </p:txBody>
      </p:sp>
      <p:sp>
        <p:nvSpPr>
          <p:cNvPr id="514" name="Shared host process boundary">
            <a:extLst>
              <a:ext uri="{FF2B5EF4-FFF2-40B4-BE49-F238E27FC236}">
                <a16:creationId xmlns:a16="http://schemas.microsoft.com/office/drawing/2014/main" id="{05AEE9ED-3F9F-438E-AC98-3931CFD521D6}"/>
              </a:ext>
            </a:extLst>
          </p:cNvPr>
          <p:cNvSpPr>
            <a:spLocks noGrp="1"/>
          </p:cNvSpPr>
          <p:nvPr/>
        </p:nvSpPr>
        <p:spPr>
          <a:xfrm>
            <a:off x="513954" y="2647950"/>
            <a:ext cx="6486525" cy="2314575"/>
          </a:xfrm>
          <a:prstGeom prst="rect">
            <a:avLst/>
          </a:prstGeom>
          <a:solidFill>
            <a:srgbClr val="FAFAFA"/>
          </a:solidFill>
          <a:ln w="13335">
            <a:solidFill>
              <a:srgbClr val="696969"/>
            </a:solidFill>
          </a:ln>
        </p:spPr>
        <p:txBody>
          <a:bodyPr/>
          <a:lstStyle/>
          <a:p>
            <a:endParaRPr lang="en-US"/>
          </a:p>
        </p:txBody>
      </p:sp>
      <p:sp>
        <p:nvSpPr>
          <p:cNvPr id="515" name="Shared host process label">
            <a:extLst>
              <a:ext uri="{FF2B5EF4-FFF2-40B4-BE49-F238E27FC236}">
                <a16:creationId xmlns:a16="http://schemas.microsoft.com/office/drawing/2014/main" id="{2DB9D1CD-3F8B-44DB-AD78-1329D6669FD1}"/>
              </a:ext>
            </a:extLst>
          </p:cNvPr>
          <p:cNvSpPr>
            <a:spLocks noGrp="1"/>
          </p:cNvSpPr>
          <p:nvPr/>
        </p:nvSpPr>
        <p:spPr>
          <a:xfrm>
            <a:off x="656829" y="2695575"/>
            <a:ext cx="3905250" cy="314325"/>
          </a:xfrm>
          <a:prstGeom prst="rect">
            <a:avLst/>
          </a:prstGeom>
          <a:noFill/>
          <a:ln w="0">
            <a:noFill/>
          </a:ln>
        </p:spPr>
        <p:txBody>
          <a:bodyPr wrap="square" lIns="0" tIns="0" rIns="0" bIns="0" anchor="ctr">
            <a:noAutofit/>
          </a:bodyPr>
          <a:lstStyle/>
          <a:p>
            <a:pPr algn="l">
              <a:defRPr sz="1800" b="1">
                <a:solidFill>
                  <a:srgbClr val="326D9F"/>
                </a:solidFill>
                <a:latin typeface="Calibri"/>
                <a:ea typeface="Calibri"/>
                <a:cs typeface="Calibri"/>
              </a:defRPr>
            </a:pPr>
            <a:r>
              <a:rPr sz="1800" b="1">
                <a:solidFill>
                  <a:srgbClr val="326D9F"/>
                </a:solidFill>
                <a:latin typeface="Calibri"/>
                <a:ea typeface="Calibri"/>
                <a:cs typeface="Calibri"/>
              </a:rPr>
              <a:t>One shared host process</a:t>
            </a:r>
          </a:p>
        </p:txBody>
      </p:sp>
      <p:sp>
        <p:nvSpPr>
          <p:cNvPr id="516" name="Lock contention label">
            <a:extLst>
              <a:ext uri="{FF2B5EF4-FFF2-40B4-BE49-F238E27FC236}">
                <a16:creationId xmlns:a16="http://schemas.microsoft.com/office/drawing/2014/main" id="{E61B0ABF-DF52-488C-9882-C3EA74B8D905}"/>
              </a:ext>
            </a:extLst>
          </p:cNvPr>
          <p:cNvSpPr>
            <a:spLocks noGrp="1"/>
          </p:cNvSpPr>
          <p:nvPr/>
        </p:nvSpPr>
        <p:spPr>
          <a:xfrm>
            <a:off x="5009754" y="2714625"/>
            <a:ext cx="1857375" cy="293370"/>
          </a:xfrm>
          <a:prstGeom prst="rect">
            <a:avLst/>
          </a:prstGeom>
          <a:noFill/>
          <a:ln w="0">
            <a:noFill/>
          </a:ln>
        </p:spPr>
        <p:txBody>
          <a:bodyPr wrap="square" lIns="0" tIns="0" rIns="0" bIns="0" anchor="ctr">
            <a:noAutofit/>
          </a:bodyPr>
          <a:lstStyle/>
          <a:p>
            <a:pPr algn="ctr">
              <a:defRPr sz="1800" b="1">
                <a:solidFill>
                  <a:srgbClr val="E72B37"/>
                </a:solidFill>
                <a:latin typeface="Calibri"/>
                <a:ea typeface="Calibri"/>
                <a:cs typeface="Calibri"/>
              </a:defRPr>
            </a:pPr>
            <a:r>
              <a:rPr sz="1800" b="1">
                <a:solidFill>
                  <a:srgbClr val="E72B37"/>
                </a:solidFill>
                <a:latin typeface="Calibri"/>
                <a:ea typeface="Calibri"/>
                <a:cs typeface="Calibri"/>
              </a:rPr>
              <a:t>Lock contention</a:t>
            </a:r>
          </a:p>
        </p:txBody>
      </p:sp>
      <p:sp>
        <p:nvSpPr>
          <p:cNvPr id="517" name="Paravirtualized devices layer">
            <a:extLst>
              <a:ext uri="{FF2B5EF4-FFF2-40B4-BE49-F238E27FC236}">
                <a16:creationId xmlns:a16="http://schemas.microsoft.com/office/drawing/2014/main" id="{76FA7959-BD1F-40C9-B7F6-73FBB8E27F8C}"/>
              </a:ext>
            </a:extLst>
          </p:cNvPr>
          <p:cNvSpPr>
            <a:spLocks noGrp="1"/>
          </p:cNvSpPr>
          <p:nvPr/>
        </p:nvSpPr>
        <p:spPr>
          <a:xfrm>
            <a:off x="675879" y="3114675"/>
            <a:ext cx="6162675" cy="790575"/>
          </a:xfrm>
          <a:prstGeom prst="rect">
            <a:avLst/>
          </a:prstGeom>
          <a:solidFill>
            <a:srgbClr val="E4EFF7"/>
          </a:solidFill>
          <a:ln w="11906">
            <a:solidFill>
              <a:srgbClr val="326D9F"/>
            </a:solidFill>
          </a:ln>
        </p:spPr>
        <p:txBody>
          <a:bodyPr/>
          <a:lstStyle/>
          <a:p>
            <a:endParaRPr lang="en-US"/>
          </a:p>
        </p:txBody>
      </p:sp>
      <p:sp>
        <p:nvSpPr>
          <p:cNvPr id="518" name="Paravirtualized virtual devices label">
            <a:extLst>
              <a:ext uri="{FF2B5EF4-FFF2-40B4-BE49-F238E27FC236}">
                <a16:creationId xmlns:a16="http://schemas.microsoft.com/office/drawing/2014/main" id="{CB29B89B-0E0F-48B9-A553-F4A9EC219BE4}"/>
              </a:ext>
            </a:extLst>
          </p:cNvPr>
          <p:cNvSpPr>
            <a:spLocks noGrp="1"/>
          </p:cNvSpPr>
          <p:nvPr/>
        </p:nvSpPr>
        <p:spPr>
          <a:xfrm>
            <a:off x="799704" y="3171825"/>
            <a:ext cx="4067175" cy="35433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Paravirtualized virtual devices</a:t>
            </a:r>
          </a:p>
        </p:txBody>
      </p:sp>
      <p:sp>
        <p:nvSpPr>
          <p:cNvPr id="519" name="Virtual device components">
            <a:extLst>
              <a:ext uri="{FF2B5EF4-FFF2-40B4-BE49-F238E27FC236}">
                <a16:creationId xmlns:a16="http://schemas.microsoft.com/office/drawing/2014/main" id="{AE472211-23EB-46C2-B70C-9400E75B75E9}"/>
              </a:ext>
            </a:extLst>
          </p:cNvPr>
          <p:cNvSpPr>
            <a:spLocks noGrp="1"/>
          </p:cNvSpPr>
          <p:nvPr/>
        </p:nvSpPr>
        <p:spPr>
          <a:xfrm>
            <a:off x="799704" y="3533775"/>
            <a:ext cx="4067175" cy="295275"/>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vGPU · display · input · audio</a:t>
            </a:r>
          </a:p>
        </p:txBody>
      </p:sp>
      <p:sp>
        <p:nvSpPr>
          <p:cNvPr id="520" name="Virtual device process locks box">
            <a:extLst>
              <a:ext uri="{FF2B5EF4-FFF2-40B4-BE49-F238E27FC236}">
                <a16:creationId xmlns:a16="http://schemas.microsoft.com/office/drawing/2014/main" id="{3CCE519B-232C-49B4-BE0C-0E4EDCAB92EC}"/>
              </a:ext>
            </a:extLst>
          </p:cNvPr>
          <p:cNvSpPr>
            <a:spLocks noGrp="1"/>
          </p:cNvSpPr>
          <p:nvPr/>
        </p:nvSpPr>
        <p:spPr>
          <a:xfrm>
            <a:off x="5085954" y="3295650"/>
            <a:ext cx="1600200" cy="409575"/>
          </a:xfrm>
          <a:prstGeom prst="rect">
            <a:avLst/>
          </a:prstGeom>
          <a:solidFill>
            <a:srgbClr val="FCEFF0"/>
          </a:solidFill>
          <a:ln w="12859">
            <a:solidFill>
              <a:srgbClr val="E72B37"/>
            </a:solidFill>
          </a:ln>
        </p:spPr>
        <p:txBody>
          <a:bodyPr/>
          <a:lstStyle/>
          <a:p>
            <a:endParaRPr lang="en-US"/>
          </a:p>
        </p:txBody>
      </p:sp>
      <p:sp>
        <p:nvSpPr>
          <p:cNvPr id="521" name="Virtual device process locks">
            <a:extLst>
              <a:ext uri="{FF2B5EF4-FFF2-40B4-BE49-F238E27FC236}">
                <a16:creationId xmlns:a16="http://schemas.microsoft.com/office/drawing/2014/main" id="{766D0425-DED3-488A-80FB-1329D070A81A}"/>
              </a:ext>
            </a:extLst>
          </p:cNvPr>
          <p:cNvSpPr>
            <a:spLocks noGrp="1"/>
          </p:cNvSpPr>
          <p:nvPr/>
        </p:nvSpPr>
        <p:spPr>
          <a:xfrm>
            <a:off x="5162154" y="3324225"/>
            <a:ext cx="1447800" cy="352425"/>
          </a:xfrm>
          <a:prstGeom prst="rect">
            <a:avLst/>
          </a:prstGeom>
          <a:noFill/>
          <a:ln w="0">
            <a:noFill/>
          </a:ln>
        </p:spPr>
        <p:txBody>
          <a:bodyPr wrap="square" lIns="0" tIns="0" rIns="0" bIns="0" anchor="ctr">
            <a:noAutofit/>
          </a:bodyPr>
          <a:lstStyle/>
          <a:p>
            <a:pPr algn="ctr">
              <a:defRPr sz="1800" b="1">
                <a:solidFill>
                  <a:srgbClr val="E72B37"/>
                </a:solidFill>
                <a:latin typeface="Calibri"/>
                <a:ea typeface="Calibri"/>
                <a:cs typeface="Calibri"/>
              </a:defRPr>
            </a:pPr>
            <a:r>
              <a:rPr sz="1800" b="1">
                <a:solidFill>
                  <a:srgbClr val="E72B37"/>
                </a:solidFill>
                <a:latin typeface="Calibri"/>
                <a:ea typeface="Calibri"/>
                <a:cs typeface="Calibri"/>
              </a:rPr>
              <a:t>Global locks</a:t>
            </a:r>
          </a:p>
        </p:txBody>
      </p:sp>
      <p:sp>
        <p:nvSpPr>
          <p:cNvPr id="522" name="Virtual to host driver commands">
            <a:extLst>
              <a:ext uri="{FF2B5EF4-FFF2-40B4-BE49-F238E27FC236}">
                <a16:creationId xmlns:a16="http://schemas.microsoft.com/office/drawing/2014/main" id="{15995D9D-675A-42DE-91C4-D4401253E925}"/>
              </a:ext>
            </a:extLst>
          </p:cNvPr>
          <p:cNvSpPr>
            <a:spLocks noGrp="1"/>
          </p:cNvSpPr>
          <p:nvPr/>
        </p:nvSpPr>
        <p:spPr>
          <a:xfrm>
            <a:off x="3742929" y="3933825"/>
            <a:ext cx="953" cy="104775"/>
          </a:xfrm>
          <a:prstGeom prst="line">
            <a:avLst/>
          </a:prstGeom>
          <a:noFill/>
          <a:ln w="17145">
            <a:solidFill>
              <a:srgbClr val="326D9F"/>
            </a:solidFill>
          </a:ln>
        </p:spPr>
        <p:txBody>
          <a:bodyPr/>
          <a:lstStyle/>
          <a:p>
            <a:endParaRPr lang="en-US"/>
          </a:p>
        </p:txBody>
      </p:sp>
      <p:sp>
        <p:nvSpPr>
          <p:cNvPr id="523" name="Virtual to host driver commands head">
            <a:extLst>
              <a:ext uri="{FF2B5EF4-FFF2-40B4-BE49-F238E27FC236}">
                <a16:creationId xmlns:a16="http://schemas.microsoft.com/office/drawing/2014/main" id="{213C1D09-313C-4856-BB62-0E9D300FBE97}"/>
              </a:ext>
            </a:extLst>
          </p:cNvPr>
          <p:cNvSpPr>
            <a:spLocks noGrp="1"/>
          </p:cNvSpPr>
          <p:nvPr/>
        </p:nvSpPr>
        <p:spPr>
          <a:xfrm rot="10800000">
            <a:off x="3704829" y="4025900"/>
            <a:ext cx="76200" cy="76200"/>
          </a:xfrm>
          <a:prstGeom prst="triangle">
            <a:avLst/>
          </a:prstGeom>
          <a:solidFill>
            <a:srgbClr val="326D9F"/>
          </a:solidFill>
          <a:ln w="0">
            <a:noFill/>
          </a:ln>
        </p:spPr>
        <p:txBody>
          <a:bodyPr/>
          <a:lstStyle/>
          <a:p>
            <a:endParaRPr lang="en-US"/>
          </a:p>
        </p:txBody>
      </p:sp>
      <p:sp>
        <p:nvSpPr>
          <p:cNvPr id="524" name="Host GPU driver layer">
            <a:extLst>
              <a:ext uri="{FF2B5EF4-FFF2-40B4-BE49-F238E27FC236}">
                <a16:creationId xmlns:a16="http://schemas.microsoft.com/office/drawing/2014/main" id="{C6A97CE2-FD33-4C49-B932-00CA3F875C01}"/>
              </a:ext>
            </a:extLst>
          </p:cNvPr>
          <p:cNvSpPr>
            <a:spLocks noGrp="1"/>
          </p:cNvSpPr>
          <p:nvPr/>
        </p:nvSpPr>
        <p:spPr>
          <a:xfrm>
            <a:off x="675879" y="4102100"/>
            <a:ext cx="6162675" cy="742950"/>
          </a:xfrm>
          <a:prstGeom prst="rect">
            <a:avLst/>
          </a:prstGeom>
          <a:solidFill>
            <a:srgbClr val="F0F0F0"/>
          </a:solidFill>
          <a:ln w="11906">
            <a:solidFill>
              <a:srgbClr val="696969"/>
            </a:solidFill>
          </a:ln>
        </p:spPr>
        <p:txBody>
          <a:bodyPr/>
          <a:lstStyle/>
          <a:p>
            <a:endParaRPr lang="en-US"/>
          </a:p>
        </p:txBody>
      </p:sp>
      <p:sp>
        <p:nvSpPr>
          <p:cNvPr id="525" name="Host GPU driver label">
            <a:extLst>
              <a:ext uri="{FF2B5EF4-FFF2-40B4-BE49-F238E27FC236}">
                <a16:creationId xmlns:a16="http://schemas.microsoft.com/office/drawing/2014/main" id="{24D6D76C-7582-49CF-A449-8B165007A0F9}"/>
              </a:ext>
            </a:extLst>
          </p:cNvPr>
          <p:cNvSpPr>
            <a:spLocks noGrp="1"/>
          </p:cNvSpPr>
          <p:nvPr/>
        </p:nvSpPr>
        <p:spPr>
          <a:xfrm>
            <a:off x="799704" y="4159250"/>
            <a:ext cx="4029075" cy="35433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Host GPU driver</a:t>
            </a:r>
          </a:p>
        </p:txBody>
      </p:sp>
      <p:sp>
        <p:nvSpPr>
          <p:cNvPr id="526" name="Closed source user space driver">
            <a:extLst>
              <a:ext uri="{FF2B5EF4-FFF2-40B4-BE49-F238E27FC236}">
                <a16:creationId xmlns:a16="http://schemas.microsoft.com/office/drawing/2014/main" id="{B1DFC93B-42C7-4C30-B1A9-4C9409BAADFC}"/>
              </a:ext>
            </a:extLst>
          </p:cNvPr>
          <p:cNvSpPr>
            <a:spLocks noGrp="1"/>
          </p:cNvSpPr>
          <p:nvPr/>
        </p:nvSpPr>
        <p:spPr>
          <a:xfrm>
            <a:off x="799704" y="4502150"/>
            <a:ext cx="4029075" cy="29337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a:solidFill>
                  <a:srgbClr val="696969"/>
                </a:solidFill>
                <a:latin typeface="Calibri"/>
                <a:ea typeface="Calibri"/>
                <a:cs typeface="Calibri"/>
              </a:rPr>
              <a:t>NVIDIA user-space driver</a:t>
            </a:r>
          </a:p>
        </p:txBody>
      </p:sp>
      <p:sp>
        <p:nvSpPr>
          <p:cNvPr id="527" name="Host driver process locks box">
            <a:extLst>
              <a:ext uri="{FF2B5EF4-FFF2-40B4-BE49-F238E27FC236}">
                <a16:creationId xmlns:a16="http://schemas.microsoft.com/office/drawing/2014/main" id="{F6FF7F61-BD9A-4C56-9B9F-B9A10731123C}"/>
              </a:ext>
            </a:extLst>
          </p:cNvPr>
          <p:cNvSpPr>
            <a:spLocks noGrp="1"/>
          </p:cNvSpPr>
          <p:nvPr/>
        </p:nvSpPr>
        <p:spPr>
          <a:xfrm>
            <a:off x="5085954" y="4264025"/>
            <a:ext cx="1600200" cy="409575"/>
          </a:xfrm>
          <a:prstGeom prst="rect">
            <a:avLst/>
          </a:prstGeom>
          <a:solidFill>
            <a:srgbClr val="FCEFF0"/>
          </a:solidFill>
          <a:ln w="12859">
            <a:solidFill>
              <a:srgbClr val="E72B37"/>
            </a:solidFill>
          </a:ln>
        </p:spPr>
        <p:txBody>
          <a:bodyPr/>
          <a:lstStyle/>
          <a:p>
            <a:endParaRPr lang="en-US"/>
          </a:p>
        </p:txBody>
      </p:sp>
      <p:sp>
        <p:nvSpPr>
          <p:cNvPr id="528" name="Host driver process locks">
            <a:extLst>
              <a:ext uri="{FF2B5EF4-FFF2-40B4-BE49-F238E27FC236}">
                <a16:creationId xmlns:a16="http://schemas.microsoft.com/office/drawing/2014/main" id="{BA215C2B-49B2-4339-9FA9-1EFDE1C38725}"/>
              </a:ext>
            </a:extLst>
          </p:cNvPr>
          <p:cNvSpPr>
            <a:spLocks noGrp="1"/>
          </p:cNvSpPr>
          <p:nvPr/>
        </p:nvSpPr>
        <p:spPr>
          <a:xfrm>
            <a:off x="5162154" y="4292600"/>
            <a:ext cx="1447800" cy="352425"/>
          </a:xfrm>
          <a:prstGeom prst="rect">
            <a:avLst/>
          </a:prstGeom>
          <a:noFill/>
          <a:ln w="0">
            <a:noFill/>
          </a:ln>
        </p:spPr>
        <p:txBody>
          <a:bodyPr wrap="square" lIns="0" tIns="0" rIns="0" bIns="0" anchor="ctr">
            <a:noAutofit/>
          </a:bodyPr>
          <a:lstStyle/>
          <a:p>
            <a:pPr algn="ctr">
              <a:defRPr sz="1800" b="1">
                <a:solidFill>
                  <a:srgbClr val="E72B37"/>
                </a:solidFill>
                <a:latin typeface="Calibri"/>
                <a:ea typeface="Calibri"/>
                <a:cs typeface="Calibri"/>
              </a:defRPr>
            </a:pPr>
            <a:r>
              <a:rPr sz="1800" b="1">
                <a:solidFill>
                  <a:srgbClr val="E72B37"/>
                </a:solidFill>
                <a:latin typeface="Calibri"/>
                <a:ea typeface="Calibri"/>
                <a:cs typeface="Calibri"/>
              </a:rPr>
              <a:t>Global locks</a:t>
            </a:r>
          </a:p>
        </p:txBody>
      </p:sp>
      <p:sp>
        <p:nvSpPr>
          <p:cNvPr id="529" name="Driver GPU work submission">
            <a:extLst>
              <a:ext uri="{FF2B5EF4-FFF2-40B4-BE49-F238E27FC236}">
                <a16:creationId xmlns:a16="http://schemas.microsoft.com/office/drawing/2014/main" id="{6557CA65-4853-4A37-9D89-27B442A76185}"/>
              </a:ext>
            </a:extLst>
          </p:cNvPr>
          <p:cNvSpPr>
            <a:spLocks noGrp="1"/>
          </p:cNvSpPr>
          <p:nvPr/>
        </p:nvSpPr>
        <p:spPr>
          <a:xfrm>
            <a:off x="3742929" y="4873625"/>
            <a:ext cx="953" cy="549275"/>
          </a:xfrm>
          <a:prstGeom prst="line">
            <a:avLst/>
          </a:prstGeom>
          <a:noFill/>
          <a:ln w="17145">
            <a:solidFill>
              <a:srgbClr val="326D9F"/>
            </a:solidFill>
          </a:ln>
        </p:spPr>
        <p:txBody>
          <a:bodyPr/>
          <a:lstStyle/>
          <a:p>
            <a:endParaRPr lang="en-US"/>
          </a:p>
        </p:txBody>
      </p:sp>
      <p:sp>
        <p:nvSpPr>
          <p:cNvPr id="530" name="Driver GPU work submission head">
            <a:extLst>
              <a:ext uri="{FF2B5EF4-FFF2-40B4-BE49-F238E27FC236}">
                <a16:creationId xmlns:a16="http://schemas.microsoft.com/office/drawing/2014/main" id="{7FA84835-3610-400B-B6AB-1FA6F15FA396}"/>
              </a:ext>
            </a:extLst>
          </p:cNvPr>
          <p:cNvSpPr>
            <a:spLocks noGrp="1"/>
          </p:cNvSpPr>
          <p:nvPr/>
        </p:nvSpPr>
        <p:spPr>
          <a:xfrm rot="10800000">
            <a:off x="3704829" y="5410200"/>
            <a:ext cx="76200" cy="76200"/>
          </a:xfrm>
          <a:prstGeom prst="triangle">
            <a:avLst/>
          </a:prstGeom>
          <a:solidFill>
            <a:srgbClr val="326D9F"/>
          </a:solidFill>
          <a:ln w="0">
            <a:noFill/>
          </a:ln>
        </p:spPr>
        <p:txBody>
          <a:bodyPr/>
          <a:lstStyle/>
          <a:p>
            <a:endParaRPr lang="en-US"/>
          </a:p>
        </p:txBody>
      </p:sp>
      <p:sp>
        <p:nvSpPr>
          <p:cNvPr id="533" name="GPU hardware layer">
            <a:extLst>
              <a:ext uri="{FF2B5EF4-FFF2-40B4-BE49-F238E27FC236}">
                <a16:creationId xmlns:a16="http://schemas.microsoft.com/office/drawing/2014/main" id="{9F36ACA9-BF77-41AE-9977-9771DCCF10E5}"/>
              </a:ext>
            </a:extLst>
          </p:cNvPr>
          <p:cNvSpPr>
            <a:spLocks noGrp="1"/>
          </p:cNvSpPr>
          <p:nvPr/>
        </p:nvSpPr>
        <p:spPr>
          <a:xfrm>
            <a:off x="675879" y="5486400"/>
            <a:ext cx="6162675" cy="438150"/>
          </a:xfrm>
          <a:prstGeom prst="rect">
            <a:avLst/>
          </a:prstGeom>
          <a:solidFill>
            <a:srgbClr val="DFDFDF"/>
          </a:solidFill>
          <a:ln w="12383">
            <a:solidFill>
              <a:srgbClr val="696969"/>
            </a:solidFill>
          </a:ln>
        </p:spPr>
        <p:txBody>
          <a:bodyPr/>
          <a:lstStyle/>
          <a:p>
            <a:endParaRPr lang="en-US"/>
          </a:p>
        </p:txBody>
      </p:sp>
      <p:sp>
        <p:nvSpPr>
          <p:cNvPr id="534" name="GPU hardware label">
            <a:extLst>
              <a:ext uri="{FF2B5EF4-FFF2-40B4-BE49-F238E27FC236}">
                <a16:creationId xmlns:a16="http://schemas.microsoft.com/office/drawing/2014/main" id="{427F6B1C-2B5D-41AF-9C0C-01D791240EB9}"/>
              </a:ext>
            </a:extLst>
          </p:cNvPr>
          <p:cNvSpPr>
            <a:spLocks noGrp="1"/>
          </p:cNvSpPr>
          <p:nvPr/>
        </p:nvSpPr>
        <p:spPr>
          <a:xfrm>
            <a:off x="799704" y="5524500"/>
            <a:ext cx="5905500" cy="354330"/>
          </a:xfrm>
          <a:prstGeom prst="rect">
            <a:avLst/>
          </a:prstGeom>
          <a:noFill/>
          <a:ln w="0">
            <a:noFill/>
          </a:ln>
        </p:spPr>
        <p:txBody>
          <a:bodyPr wrap="square" lIns="0" tIns="0" rIns="0" bIns="0" anchor="ctr">
            <a:noAutofit/>
          </a:bodyPr>
          <a:lstStyle/>
          <a:p>
            <a:pPr algn="ctr">
              <a:defRPr sz="2200" b="1">
                <a:solidFill>
                  <a:srgbClr val="171717"/>
                </a:solidFill>
                <a:latin typeface="Calibri"/>
                <a:ea typeface="Calibri"/>
                <a:cs typeface="Calibri"/>
              </a:defRPr>
            </a:pPr>
            <a:r>
              <a:rPr sz="2200" b="1">
                <a:solidFill>
                  <a:srgbClr val="171717"/>
                </a:solidFill>
                <a:latin typeface="Calibri"/>
                <a:ea typeface="Calibri"/>
                <a:cs typeface="Calibri"/>
              </a:rPr>
              <a:t>Shared physical GPU</a:t>
            </a:r>
          </a:p>
        </p:txBody>
      </p:sp>
      <p:sp>
        <p:nvSpPr>
          <p:cNvPr id="535" name="Shared stack implication">
            <a:extLst>
              <a:ext uri="{FF2B5EF4-FFF2-40B4-BE49-F238E27FC236}">
                <a16:creationId xmlns:a16="http://schemas.microsoft.com/office/drawing/2014/main" id="{41CF015E-7970-4607-A35C-A960D2A361C2}"/>
              </a:ext>
            </a:extLst>
          </p:cNvPr>
          <p:cNvSpPr>
            <a:spLocks noGrp="1"/>
          </p:cNvSpPr>
          <p:nvPr/>
        </p:nvSpPr>
        <p:spPr>
          <a:xfrm>
            <a:off x="685800" y="5994400"/>
            <a:ext cx="10820400" cy="431800"/>
          </a:xfrm>
          <a:prstGeom prst="rect">
            <a:avLst/>
          </a:prstGeom>
          <a:noFill/>
          <a:ln w="0">
            <a:noFill/>
          </a:ln>
        </p:spPr>
        <p:txBody>
          <a:bodyPr wrap="square" lIns="0" tIns="0" rIns="0" bIns="0" anchor="ctr">
            <a:noAutofit/>
          </a:bodyPr>
          <a:lstStyle/>
          <a:p>
            <a:pPr algn="l">
              <a:defRPr sz="1800" b="0">
                <a:solidFill>
                  <a:srgbClr val="171717"/>
                </a:solidFill>
                <a:latin typeface="Calibri"/>
                <a:ea typeface="Calibri"/>
                <a:cs typeface="Calibri"/>
              </a:defRPr>
            </a:pPr>
            <a:r>
              <a:rPr sz="1800" b="0">
                <a:solidFill>
                  <a:srgbClr val="171717"/>
                </a:solidFill>
                <a:latin typeface="Calibri"/>
                <a:ea typeface="Calibri"/>
                <a:cs typeface="Calibri"/>
              </a:rPr>
              <a:t>More threads hit shared locks; one thread trades contention for a CPU ceiling.</a:t>
            </a:r>
          </a:p>
        </p:txBody>
      </p:sp>
      <p:pic>
        <p:nvPicPr>
          <p:cNvPr id="6" name="Picture 5">
            <a:extLst>
              <a:ext uri="{FF2B5EF4-FFF2-40B4-BE49-F238E27FC236}">
                <a16:creationId xmlns:a16="http://schemas.microsoft.com/office/drawing/2014/main" id="{24FACBD3-6709-BA25-E7B9-A02577BD1B88}"/>
              </a:ext>
            </a:extLst>
          </p:cNvPr>
          <p:cNvPicPr>
            <a:picLocks noChangeAspect="1"/>
          </p:cNvPicPr>
          <p:nvPr/>
        </p:nvPicPr>
        <p:blipFill>
          <a:blip r:embed="rId3"/>
          <a:stretch>
            <a:fillRect/>
          </a:stretch>
        </p:blipFill>
        <p:spPr>
          <a:xfrm>
            <a:off x="7507319" y="2190750"/>
            <a:ext cx="4210050" cy="2137720"/>
          </a:xfrm>
          <a:prstGeom prst="rect">
            <a:avLst/>
          </a:prstGeom>
        </p:spPr>
      </p:pic>
      <p:sp>
        <p:nvSpPr>
          <p:cNvPr id="8" name="Evidence heading">
            <a:extLst>
              <a:ext uri="{FF2B5EF4-FFF2-40B4-BE49-F238E27FC236}">
                <a16:creationId xmlns:a16="http://schemas.microsoft.com/office/drawing/2014/main" id="{476ACE0A-2142-8770-C849-46BC3880E7B2}"/>
              </a:ext>
            </a:extLst>
          </p:cNvPr>
          <p:cNvSpPr>
            <a:spLocks noGrp="1"/>
          </p:cNvSpPr>
          <p:nvPr/>
        </p:nvSpPr>
        <p:spPr>
          <a:xfrm>
            <a:off x="7507319" y="1663700"/>
            <a:ext cx="4171950" cy="381000"/>
          </a:xfrm>
          <a:prstGeom prst="rect">
            <a:avLst/>
          </a:prstGeom>
          <a:noFill/>
          <a:ln w="0">
            <a:noFill/>
          </a:ln>
        </p:spPr>
        <p:txBody>
          <a:bodyPr wrap="square" lIns="0" tIns="0" rIns="0" bIns="0" anchor="ctr">
            <a:noAutofit/>
          </a:bodyPr>
          <a:lstStyle/>
          <a:p>
            <a:pPr algn="l">
              <a:defRPr sz="2200" b="1">
                <a:solidFill>
                  <a:srgbClr val="171717"/>
                </a:solidFill>
                <a:latin typeface="Calibri"/>
                <a:ea typeface="Calibri"/>
                <a:cs typeface="Calibri"/>
              </a:defRPr>
            </a:pPr>
            <a:r>
              <a:rPr sz="2200" b="1" dirty="0">
                <a:solidFill>
                  <a:srgbClr val="171717"/>
                </a:solidFill>
                <a:latin typeface="Calibri"/>
                <a:ea typeface="Calibri"/>
                <a:cs typeface="Calibri"/>
              </a:rPr>
              <a:t>Existing graphics backends</a:t>
            </a:r>
          </a:p>
        </p:txBody>
      </p:sp>
      <p:sp>
        <p:nvSpPr>
          <p:cNvPr id="10" name="Graphics stress test scope">
            <a:extLst>
              <a:ext uri="{FF2B5EF4-FFF2-40B4-BE49-F238E27FC236}">
                <a16:creationId xmlns:a16="http://schemas.microsoft.com/office/drawing/2014/main" id="{7C0CC5F5-1A29-DE80-D25A-87CD70C9CFA1}"/>
              </a:ext>
            </a:extLst>
          </p:cNvPr>
          <p:cNvSpPr>
            <a:spLocks noGrp="1"/>
          </p:cNvSpPr>
          <p:nvPr/>
        </p:nvSpPr>
        <p:spPr>
          <a:xfrm>
            <a:off x="7507319" y="4429125"/>
            <a:ext cx="4171950" cy="314325"/>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dirty="0">
                <a:solidFill>
                  <a:srgbClr val="696969"/>
                </a:solidFill>
                <a:latin typeface="Calibri"/>
                <a:ea typeface="Calibri"/>
                <a:cs typeface="Calibri"/>
              </a:rPr>
              <a:t>At 128 contexts (</a:t>
            </a:r>
            <a:r>
              <a:rPr sz="1800" b="0" dirty="0" err="1">
                <a:solidFill>
                  <a:srgbClr val="696969"/>
                </a:solidFill>
                <a:latin typeface="Calibri"/>
                <a:ea typeface="Calibri"/>
                <a:cs typeface="Calibri"/>
              </a:rPr>
              <a:t>vSoC</a:t>
            </a:r>
            <a:r>
              <a:rPr sz="1800" b="0" dirty="0">
                <a:solidFill>
                  <a:srgbClr val="696969"/>
                </a:solidFill>
                <a:latin typeface="Calibri"/>
                <a:ea typeface="Calibri"/>
                <a:cs typeface="Calibri"/>
              </a:rPr>
              <a:t> / GAE)</a:t>
            </a:r>
            <a:r>
              <a:rPr lang="en-US" sz="1800" b="0" dirty="0">
                <a:solidFill>
                  <a:srgbClr val="696969"/>
                </a:solidFill>
                <a:latin typeface="Calibri"/>
                <a:ea typeface="Calibri"/>
                <a:cs typeface="Calibri"/>
              </a:rPr>
              <a:t>:</a:t>
            </a:r>
            <a:endParaRPr sz="1800" b="0" dirty="0">
              <a:solidFill>
                <a:srgbClr val="696969"/>
              </a:solidFill>
              <a:latin typeface="Calibri"/>
              <a:ea typeface="Calibri"/>
              <a:cs typeface="Calibri"/>
            </a:endParaRPr>
          </a:p>
        </p:txBody>
      </p:sp>
      <p:sp>
        <p:nvSpPr>
          <p:cNvPr id="12" name="Graphics peak throughput result">
            <a:extLst>
              <a:ext uri="{FF2B5EF4-FFF2-40B4-BE49-F238E27FC236}">
                <a16:creationId xmlns:a16="http://schemas.microsoft.com/office/drawing/2014/main" id="{89CF7A5B-7106-003E-9619-8AC859266FA0}"/>
              </a:ext>
            </a:extLst>
          </p:cNvPr>
          <p:cNvSpPr>
            <a:spLocks noGrp="1"/>
          </p:cNvSpPr>
          <p:nvPr/>
        </p:nvSpPr>
        <p:spPr>
          <a:xfrm>
            <a:off x="7507319" y="4781550"/>
            <a:ext cx="4171950" cy="438150"/>
          </a:xfrm>
          <a:prstGeom prst="rect">
            <a:avLst/>
          </a:prstGeom>
          <a:noFill/>
          <a:ln w="0">
            <a:noFill/>
          </a:ln>
        </p:spPr>
        <p:txBody>
          <a:bodyPr wrap="square" lIns="0" tIns="0" rIns="0" bIns="0" anchor="ctr">
            <a:noAutofit/>
          </a:bodyPr>
          <a:lstStyle/>
          <a:p>
            <a:pPr algn="l">
              <a:defRPr sz="2200" b="1">
                <a:solidFill>
                  <a:srgbClr val="E72B37"/>
                </a:solidFill>
                <a:latin typeface="Calibri"/>
                <a:ea typeface="Calibri"/>
                <a:cs typeface="Calibri"/>
              </a:defRPr>
            </a:pPr>
            <a:r>
              <a:rPr sz="2200" b="1" dirty="0">
                <a:solidFill>
                  <a:srgbClr val="E72B37"/>
                </a:solidFill>
                <a:latin typeface="Calibri"/>
                <a:ea typeface="Calibri"/>
                <a:cs typeface="Calibri"/>
              </a:rPr>
              <a:t>2.2–3.5% of peak FPS</a:t>
            </a:r>
          </a:p>
        </p:txBody>
      </p:sp>
      <p:sp>
        <p:nvSpPr>
          <p:cNvPr id="14" name="Synchronization cost">
            <a:extLst>
              <a:ext uri="{FF2B5EF4-FFF2-40B4-BE49-F238E27FC236}">
                <a16:creationId xmlns:a16="http://schemas.microsoft.com/office/drawing/2014/main" id="{4FBE7FAE-B73F-EBDE-D5D9-BA3797B639FE}"/>
              </a:ext>
            </a:extLst>
          </p:cNvPr>
          <p:cNvSpPr>
            <a:spLocks noGrp="1"/>
          </p:cNvSpPr>
          <p:nvPr/>
        </p:nvSpPr>
        <p:spPr>
          <a:xfrm>
            <a:off x="7507319" y="5295900"/>
            <a:ext cx="4067175" cy="431800"/>
          </a:xfrm>
          <a:prstGeom prst="rect">
            <a:avLst/>
          </a:prstGeom>
          <a:noFill/>
          <a:ln w="0">
            <a:noFill/>
          </a:ln>
        </p:spPr>
        <p:txBody>
          <a:bodyPr wrap="square" lIns="0" tIns="0" rIns="0" bIns="0" anchor="ctr">
            <a:noAutofit/>
          </a:bodyPr>
          <a:lstStyle/>
          <a:p>
            <a:pPr algn="l">
              <a:defRPr sz="1800" b="0">
                <a:solidFill>
                  <a:srgbClr val="696969"/>
                </a:solidFill>
                <a:latin typeface="Calibri"/>
                <a:ea typeface="Calibri"/>
                <a:cs typeface="Calibri"/>
              </a:defRPr>
            </a:pPr>
            <a:r>
              <a:rPr sz="1800" b="0" dirty="0">
                <a:solidFill>
                  <a:srgbClr val="696969"/>
                </a:solidFill>
                <a:latin typeface="Calibri"/>
                <a:ea typeface="Calibri"/>
                <a:cs typeface="Calibri"/>
              </a:rPr>
              <a:t>38–46% of CPU time</a:t>
            </a:r>
            <a:r>
              <a:rPr lang="en-US" sz="1800" b="0" dirty="0">
                <a:solidFill>
                  <a:srgbClr val="696969"/>
                </a:solidFill>
                <a:latin typeface="Calibri"/>
                <a:ea typeface="Calibri"/>
                <a:cs typeface="Calibri"/>
              </a:rPr>
              <a:t> </a:t>
            </a:r>
            <a:r>
              <a:rPr sz="1800" b="0" dirty="0">
                <a:solidFill>
                  <a:srgbClr val="696969"/>
                </a:solidFill>
                <a:latin typeface="Calibri"/>
                <a:ea typeface="Calibri"/>
                <a:cs typeface="Calibri"/>
              </a:rPr>
              <a:t>in synchronization</a:t>
            </a:r>
          </a:p>
        </p:txBody>
      </p:sp>
    </p:spTree>
    <p:extLst>
      <p:ext uri="{BB962C8B-B14F-4D97-AF65-F5344CB8AC3E}">
        <p14:creationId xmlns:p14="http://schemas.microsoft.com/office/powerpoint/2010/main" val="126346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FCA8B7BB-687B-44F1-92CF-25DAE5133075}"/>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nSpc>
                <a:spcPct val="107000"/>
              </a:lnSpc>
              <a:defRPr sz="3200"/>
            </a:pPr>
            <a:r>
              <a:rPr sz="3200" b="1" i="0" dirty="0" err="1">
                <a:solidFill>
                  <a:srgbClr val="171717"/>
                </a:solidFill>
                <a:latin typeface="Calibri"/>
                <a:ea typeface="Calibri"/>
                <a:cs typeface="Calibri"/>
              </a:rPr>
              <a:t>M</a:t>
            </a:r>
            <a:r>
              <a:rPr lang="en-US" sz="3200" b="1" dirty="0" err="1">
                <a:solidFill>
                  <a:srgbClr val="171717"/>
                </a:solidFill>
                <a:latin typeface="Calibri"/>
                <a:ea typeface="Calibri"/>
                <a:cs typeface="Calibri"/>
              </a:rPr>
              <a:t>C</a:t>
            </a:r>
            <a:r>
              <a:rPr sz="3200" b="1" i="0" dirty="0" err="1">
                <a:solidFill>
                  <a:srgbClr val="171717"/>
                </a:solidFill>
                <a:latin typeface="Calibri"/>
                <a:ea typeface="Calibri"/>
                <a:cs typeface="Calibri"/>
              </a:rPr>
              <a:t>on</a:t>
            </a:r>
            <a:r>
              <a:rPr lang="en-US" sz="3200" b="1" i="0" dirty="0">
                <a:solidFill>
                  <a:srgbClr val="171717"/>
                </a:solidFill>
                <a:latin typeface="Calibri"/>
                <a:ea typeface="Calibri"/>
                <a:cs typeface="Calibri"/>
              </a:rPr>
              <a:t> </a:t>
            </a:r>
            <a:r>
              <a:rPr lang="en-US" sz="3200" b="1" dirty="0">
                <a:solidFill>
                  <a:srgbClr val="171717"/>
                </a:solidFill>
              </a:rPr>
              <a:t>&gt; Share the Framework, Slice the Devices</a:t>
            </a:r>
          </a:p>
        </p:txBody>
      </p:sp>
      <p:sp>
        <p:nvSpPr>
          <p:cNvPr id="4" name="Text 3">
            <a:extLst>
              <a:ext uri="{FF2B5EF4-FFF2-40B4-BE49-F238E27FC236}">
                <a16:creationId xmlns:a16="http://schemas.microsoft.com/office/drawing/2014/main" id="{A4C39D8C-F940-426F-BACB-74A829D32FDB}"/>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16</a:t>
            </a:r>
          </a:p>
        </p:txBody>
      </p:sp>
      <p:sp>
        <p:nvSpPr>
          <p:cNvPr id="5" name="Tenant 1 label">
            <a:extLst>
              <a:ext uri="{FF2B5EF4-FFF2-40B4-BE49-F238E27FC236}">
                <a16:creationId xmlns:a16="http://schemas.microsoft.com/office/drawing/2014/main" id="{7E5DCB24-170F-4D4C-9B52-875514544C21}"/>
              </a:ext>
            </a:extLst>
          </p:cNvPr>
          <p:cNvSpPr>
            <a:spLocks noGrp="1"/>
          </p:cNvSpPr>
          <p:nvPr/>
        </p:nvSpPr>
        <p:spPr>
          <a:xfrm>
            <a:off x="1619250" y="1225550"/>
            <a:ext cx="3810000" cy="354330"/>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Tenant 1</a:t>
            </a:r>
          </a:p>
        </p:txBody>
      </p:sp>
      <p:sp>
        <p:nvSpPr>
          <p:cNvPr id="6" name="Tenant 1 application">
            <a:extLst>
              <a:ext uri="{FF2B5EF4-FFF2-40B4-BE49-F238E27FC236}">
                <a16:creationId xmlns:a16="http://schemas.microsoft.com/office/drawing/2014/main" id="{4948F4C0-9945-49CD-87C2-24AE9B3D33E7}"/>
              </a:ext>
            </a:extLst>
          </p:cNvPr>
          <p:cNvSpPr>
            <a:spLocks noGrp="1"/>
          </p:cNvSpPr>
          <p:nvPr/>
        </p:nvSpPr>
        <p:spPr>
          <a:xfrm>
            <a:off x="1619250" y="1616075"/>
            <a:ext cx="3810000" cy="590550"/>
          </a:xfrm>
          <a:prstGeom prst="roundRect">
            <a:avLst>
              <a:gd name="adj" fmla="val 6452"/>
            </a:avLst>
          </a:prstGeom>
          <a:solidFill>
            <a:srgbClr val="E1EED7"/>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v1</a:t>
            </a:r>
          </a:p>
        </p:txBody>
      </p:sp>
      <p:sp>
        <p:nvSpPr>
          <p:cNvPr id="7" name="Tenant 2 label">
            <a:extLst>
              <a:ext uri="{FF2B5EF4-FFF2-40B4-BE49-F238E27FC236}">
                <a16:creationId xmlns:a16="http://schemas.microsoft.com/office/drawing/2014/main" id="{321F1D1B-8295-470B-9617-FFE004D77459}"/>
              </a:ext>
            </a:extLst>
          </p:cNvPr>
          <p:cNvSpPr>
            <a:spLocks noGrp="1"/>
          </p:cNvSpPr>
          <p:nvPr/>
        </p:nvSpPr>
        <p:spPr>
          <a:xfrm>
            <a:off x="6667500" y="1225550"/>
            <a:ext cx="3810000" cy="354330"/>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Tenant 2</a:t>
            </a:r>
          </a:p>
        </p:txBody>
      </p:sp>
      <p:sp>
        <p:nvSpPr>
          <p:cNvPr id="8" name="Tenant 2 application">
            <a:extLst>
              <a:ext uri="{FF2B5EF4-FFF2-40B4-BE49-F238E27FC236}">
                <a16:creationId xmlns:a16="http://schemas.microsoft.com/office/drawing/2014/main" id="{40C53A87-D0FB-4E7A-8D42-5F3F8EC74539}"/>
              </a:ext>
            </a:extLst>
          </p:cNvPr>
          <p:cNvSpPr>
            <a:spLocks noGrp="1"/>
          </p:cNvSpPr>
          <p:nvPr/>
        </p:nvSpPr>
        <p:spPr>
          <a:xfrm>
            <a:off x="6667500" y="1616075"/>
            <a:ext cx="3810000" cy="590550"/>
          </a:xfrm>
          <a:prstGeom prst="roundRect">
            <a:avLst>
              <a:gd name="adj" fmla="val 6452"/>
            </a:avLst>
          </a:prstGeom>
          <a:solidFill>
            <a:srgbClr val="DDEAF6"/>
          </a:solidFill>
          <a:ln w="13335">
            <a:noFill/>
          </a:ln>
        </p:spPr>
        <p:txBody>
          <a:bodyPr lIns="66675" tIns="38100" rIns="66675" bIns="38100" anchor="ctr">
            <a:noAutofit/>
          </a:bodyPr>
          <a:lstStyle/>
          <a:p>
            <a:pPr algn="ctr">
              <a:defRPr sz="2200">
                <a:solidFill>
                  <a:srgbClr val="171717"/>
                </a:solidFill>
                <a:latin typeface="Calibri"/>
                <a:ea typeface="Calibri"/>
                <a:cs typeface="Calibri"/>
              </a:defRPr>
            </a:pPr>
            <a:r>
              <a:rPr sz="2200">
                <a:solidFill>
                  <a:srgbClr val="171717"/>
                </a:solidFill>
                <a:latin typeface="Calibri"/>
                <a:ea typeface="Calibri"/>
                <a:cs typeface="Calibri"/>
              </a:rPr>
              <a:t>App X v2</a:t>
            </a:r>
          </a:p>
        </p:txBody>
      </p:sp>
      <p:sp>
        <p:nvSpPr>
          <p:cNvPr id="9" name="Shared framework">
            <a:extLst>
              <a:ext uri="{FF2B5EF4-FFF2-40B4-BE49-F238E27FC236}">
                <a16:creationId xmlns:a16="http://schemas.microsoft.com/office/drawing/2014/main" id="{F3810731-C3F4-4687-9AED-DAB21D7F0C48}"/>
              </a:ext>
            </a:extLst>
          </p:cNvPr>
          <p:cNvSpPr>
            <a:spLocks noGrp="1"/>
          </p:cNvSpPr>
          <p:nvPr/>
        </p:nvSpPr>
        <p:spPr>
          <a:xfrm>
            <a:off x="1619250" y="2524125"/>
            <a:ext cx="8858250" cy="1400175"/>
          </a:xfrm>
          <a:prstGeom prst="roundRect">
            <a:avLst>
              <a:gd name="adj" fmla="val 3922"/>
            </a:avLst>
          </a:prstGeom>
          <a:solidFill>
            <a:srgbClr val="D9D9D9"/>
          </a:solidFill>
          <a:ln w="0">
            <a:noFill/>
          </a:ln>
        </p:spPr>
        <p:txBody>
          <a:bodyPr/>
          <a:lstStyle/>
          <a:p>
            <a:endParaRPr lang="zh-CN" altLang="en-US"/>
          </a:p>
        </p:txBody>
      </p:sp>
      <p:sp>
        <p:nvSpPr>
          <p:cNvPr id="10" name="Shared framework label">
            <a:extLst>
              <a:ext uri="{FF2B5EF4-FFF2-40B4-BE49-F238E27FC236}">
                <a16:creationId xmlns:a16="http://schemas.microsoft.com/office/drawing/2014/main" id="{2A1F05DC-A6A3-4253-A044-5F118B6FAF10}"/>
              </a:ext>
            </a:extLst>
          </p:cNvPr>
          <p:cNvSpPr>
            <a:spLocks noGrp="1"/>
          </p:cNvSpPr>
          <p:nvPr/>
        </p:nvSpPr>
        <p:spPr>
          <a:xfrm>
            <a:off x="3190875" y="2619375"/>
            <a:ext cx="5905500" cy="371475"/>
          </a:xfrm>
          <a:prstGeom prst="rect">
            <a:avLst/>
          </a:prstGeom>
          <a:noFill/>
          <a:ln w="0">
            <a:noFill/>
          </a:ln>
        </p:spPr>
        <p:txBody>
          <a:bodyPr lIns="0" tIns="0" rIns="0" bIns="0" anchor="ctr">
            <a:noAutofit/>
          </a:bodyPr>
          <a:lstStyle/>
          <a:p>
            <a:pPr algn="ctr">
              <a:defRPr sz="2200" b="1" i="1">
                <a:solidFill>
                  <a:srgbClr val="171717"/>
                </a:solidFill>
                <a:latin typeface="Calibri"/>
                <a:ea typeface="Calibri"/>
                <a:cs typeface="Calibri"/>
              </a:defRPr>
            </a:pPr>
            <a:r>
              <a:rPr sz="2200" b="1" i="1">
                <a:solidFill>
                  <a:srgbClr val="171717"/>
                </a:solidFill>
                <a:latin typeface="Calibri"/>
                <a:ea typeface="Calibri"/>
                <a:cs typeface="Calibri"/>
              </a:rPr>
              <a:t>One shared Android framework</a:t>
            </a:r>
          </a:p>
        </p:txBody>
      </p:sp>
      <p:sp>
        <p:nvSpPr>
          <p:cNvPr id="11" name="IPC transformation label">
            <a:extLst>
              <a:ext uri="{FF2B5EF4-FFF2-40B4-BE49-F238E27FC236}">
                <a16:creationId xmlns:a16="http://schemas.microsoft.com/office/drawing/2014/main" id="{0360E98F-8C84-490B-ABFC-0221A1F0C514}"/>
              </a:ext>
            </a:extLst>
          </p:cNvPr>
          <p:cNvSpPr>
            <a:spLocks noGrp="1"/>
          </p:cNvSpPr>
          <p:nvPr/>
        </p:nvSpPr>
        <p:spPr>
          <a:xfrm>
            <a:off x="4857750" y="2143125"/>
            <a:ext cx="2476500" cy="323850"/>
          </a:xfrm>
          <a:prstGeom prst="rect">
            <a:avLst/>
          </a:prstGeom>
          <a:noFill/>
          <a:ln w="0">
            <a:noFill/>
          </a:ln>
        </p:spPr>
        <p:txBody>
          <a:bodyPr lIns="0" tIns="0" rIns="0" bIns="0" anchor="ctr">
            <a:noAutofit/>
          </a:bodyPr>
          <a:lstStyle/>
          <a:p>
            <a:pPr algn="ctr">
              <a:defRPr sz="1800" i="1">
                <a:solidFill>
                  <a:srgbClr val="666666"/>
                </a:solidFill>
                <a:latin typeface="Calibri"/>
                <a:ea typeface="Calibri"/>
                <a:cs typeface="Calibri"/>
              </a:defRPr>
            </a:pPr>
            <a:r>
              <a:rPr sz="1800" i="1">
                <a:solidFill>
                  <a:srgbClr val="666666"/>
                </a:solidFill>
                <a:latin typeface="Calibri"/>
                <a:ea typeface="Calibri"/>
                <a:cs typeface="Calibri"/>
              </a:rPr>
              <a:t>IPC transformation</a:t>
            </a:r>
          </a:p>
        </p:txBody>
      </p:sp>
      <p:sp>
        <p:nvSpPr>
          <p:cNvPr id="12" name="Framework namespace 1">
            <a:extLst>
              <a:ext uri="{FF2B5EF4-FFF2-40B4-BE49-F238E27FC236}">
                <a16:creationId xmlns:a16="http://schemas.microsoft.com/office/drawing/2014/main" id="{B532E09C-8DC1-4455-A4D9-E668B3C7340C}"/>
              </a:ext>
            </a:extLst>
          </p:cNvPr>
          <p:cNvSpPr>
            <a:spLocks noGrp="1"/>
          </p:cNvSpPr>
          <p:nvPr/>
        </p:nvSpPr>
        <p:spPr>
          <a:xfrm>
            <a:off x="1733550" y="3124200"/>
            <a:ext cx="3581400" cy="581025"/>
          </a:xfrm>
          <a:prstGeom prst="roundRect">
            <a:avLst>
              <a:gd name="adj" fmla="val 6557"/>
            </a:avLst>
          </a:prstGeom>
          <a:solidFill>
            <a:srgbClr val="E1EED7"/>
          </a:solidFill>
          <a:ln w="13335">
            <a:solidFill>
              <a:srgbClr val="5D8E41"/>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Namespace 1: private view</a:t>
            </a:r>
          </a:p>
        </p:txBody>
      </p:sp>
      <p:sp>
        <p:nvSpPr>
          <p:cNvPr id="13" name="Tenant 1 IPC">
            <a:extLst>
              <a:ext uri="{FF2B5EF4-FFF2-40B4-BE49-F238E27FC236}">
                <a16:creationId xmlns:a16="http://schemas.microsoft.com/office/drawing/2014/main" id="{EBF5D2EA-8696-49E4-88EA-21A603FFE1C1}"/>
              </a:ext>
            </a:extLst>
          </p:cNvPr>
          <p:cNvSpPr>
            <a:spLocks noGrp="1"/>
          </p:cNvSpPr>
          <p:nvPr/>
        </p:nvSpPr>
        <p:spPr>
          <a:xfrm>
            <a:off x="3524250" y="2206625"/>
            <a:ext cx="9525" cy="917575"/>
          </a:xfrm>
          <a:custGeom>
            <a:avLst/>
            <a:gdLst/>
            <a:ahLst/>
            <a:cxnLst/>
            <a:rect l="0" t="0" r="0" b="0"/>
            <a:pathLst>
              <a:path w="9525" h="1057275">
                <a:moveTo>
                  <a:pt x="0" y="0"/>
                </a:moveTo>
                <a:lnTo>
                  <a:pt x="0" y="1057275"/>
                </a:lnTo>
              </a:path>
            </a:pathLst>
          </a:custGeom>
          <a:noFill/>
          <a:ln w="19050">
            <a:solidFill>
              <a:srgbClr val="5D8E41"/>
            </a:solidFill>
            <a:prstDash val="solid"/>
          </a:ln>
        </p:spPr>
        <p:txBody>
          <a:bodyPr/>
          <a:lstStyle/>
          <a:p>
            <a:endParaRPr lang="zh-CN" altLang="en-US"/>
          </a:p>
        </p:txBody>
      </p:sp>
      <p:sp>
        <p:nvSpPr>
          <p:cNvPr id="14" name="Tenant 1 IPC arrowhead">
            <a:extLst>
              <a:ext uri="{FF2B5EF4-FFF2-40B4-BE49-F238E27FC236}">
                <a16:creationId xmlns:a16="http://schemas.microsoft.com/office/drawing/2014/main" id="{B9FD8446-92A6-47BA-ACE0-CD1B71F308B5}"/>
              </a:ext>
            </a:extLst>
          </p:cNvPr>
          <p:cNvSpPr>
            <a:spLocks noGrp="1"/>
          </p:cNvSpPr>
          <p:nvPr/>
        </p:nvSpPr>
        <p:spPr>
          <a:xfrm>
            <a:off x="3486150" y="3048000"/>
            <a:ext cx="76200" cy="76200"/>
          </a:xfrm>
          <a:custGeom>
            <a:avLst/>
            <a:gdLst/>
            <a:ahLst/>
            <a:cxnLst/>
            <a:rect l="0" t="0" r="0" b="0"/>
            <a:pathLst>
              <a:path w="76200" h="76200">
                <a:moveTo>
                  <a:pt x="38100" y="76200"/>
                </a:moveTo>
                <a:lnTo>
                  <a:pt x="0" y="0"/>
                </a:lnTo>
                <a:lnTo>
                  <a:pt x="76200" y="0"/>
                </a:lnTo>
                <a:close/>
              </a:path>
            </a:pathLst>
          </a:custGeom>
          <a:solidFill>
            <a:srgbClr val="5D8E41"/>
          </a:solidFill>
          <a:ln w="0">
            <a:solidFill>
              <a:srgbClr val="5D8E41"/>
            </a:solidFill>
          </a:ln>
        </p:spPr>
        <p:txBody>
          <a:bodyPr/>
          <a:lstStyle/>
          <a:p>
            <a:endParaRPr lang="zh-CN" altLang="en-US"/>
          </a:p>
        </p:txBody>
      </p:sp>
      <p:sp>
        <p:nvSpPr>
          <p:cNvPr id="15" name="Framework namespace 2">
            <a:extLst>
              <a:ext uri="{FF2B5EF4-FFF2-40B4-BE49-F238E27FC236}">
                <a16:creationId xmlns:a16="http://schemas.microsoft.com/office/drawing/2014/main" id="{B5944814-1A11-4B7A-B727-242C9EDBE25E}"/>
              </a:ext>
            </a:extLst>
          </p:cNvPr>
          <p:cNvSpPr>
            <a:spLocks noGrp="1"/>
          </p:cNvSpPr>
          <p:nvPr/>
        </p:nvSpPr>
        <p:spPr>
          <a:xfrm>
            <a:off x="6781800" y="3124200"/>
            <a:ext cx="3581400" cy="581025"/>
          </a:xfrm>
          <a:prstGeom prst="roundRect">
            <a:avLst>
              <a:gd name="adj" fmla="val 6557"/>
            </a:avLst>
          </a:prstGeom>
          <a:solidFill>
            <a:srgbClr val="DDEAF6"/>
          </a:solidFill>
          <a:ln w="13335">
            <a:solidFill>
              <a:srgbClr val="4F87BF"/>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Namespace 2: private view</a:t>
            </a:r>
          </a:p>
        </p:txBody>
      </p:sp>
      <p:sp>
        <p:nvSpPr>
          <p:cNvPr id="16" name="Tenant 2 IPC">
            <a:extLst>
              <a:ext uri="{FF2B5EF4-FFF2-40B4-BE49-F238E27FC236}">
                <a16:creationId xmlns:a16="http://schemas.microsoft.com/office/drawing/2014/main" id="{E8262B7C-C038-41B2-9D78-96009386BB4B}"/>
              </a:ext>
            </a:extLst>
          </p:cNvPr>
          <p:cNvSpPr>
            <a:spLocks noGrp="1"/>
          </p:cNvSpPr>
          <p:nvPr/>
        </p:nvSpPr>
        <p:spPr>
          <a:xfrm>
            <a:off x="8572500" y="2206625"/>
            <a:ext cx="9525" cy="917575"/>
          </a:xfrm>
          <a:custGeom>
            <a:avLst/>
            <a:gdLst/>
            <a:ahLst/>
            <a:cxnLst/>
            <a:rect l="0" t="0" r="0" b="0"/>
            <a:pathLst>
              <a:path w="9525" h="1057275">
                <a:moveTo>
                  <a:pt x="0" y="0"/>
                </a:moveTo>
                <a:lnTo>
                  <a:pt x="0" y="1057275"/>
                </a:lnTo>
              </a:path>
            </a:pathLst>
          </a:custGeom>
          <a:noFill/>
          <a:ln w="19050">
            <a:solidFill>
              <a:srgbClr val="4F87BF"/>
            </a:solidFill>
            <a:prstDash val="solid"/>
          </a:ln>
        </p:spPr>
        <p:txBody>
          <a:bodyPr/>
          <a:lstStyle/>
          <a:p>
            <a:endParaRPr lang="zh-CN" altLang="en-US"/>
          </a:p>
        </p:txBody>
      </p:sp>
      <p:sp>
        <p:nvSpPr>
          <p:cNvPr id="17" name="Tenant 2 IPC arrowhead">
            <a:extLst>
              <a:ext uri="{FF2B5EF4-FFF2-40B4-BE49-F238E27FC236}">
                <a16:creationId xmlns:a16="http://schemas.microsoft.com/office/drawing/2014/main" id="{F64E9D8B-ACEA-4763-9B01-7EC9DCA6B306}"/>
              </a:ext>
            </a:extLst>
          </p:cNvPr>
          <p:cNvSpPr>
            <a:spLocks noGrp="1"/>
          </p:cNvSpPr>
          <p:nvPr/>
        </p:nvSpPr>
        <p:spPr>
          <a:xfrm>
            <a:off x="8534400" y="3048000"/>
            <a:ext cx="76200" cy="76200"/>
          </a:xfrm>
          <a:custGeom>
            <a:avLst/>
            <a:gdLst/>
            <a:ahLst/>
            <a:cxnLst/>
            <a:rect l="0" t="0" r="0" b="0"/>
            <a:pathLst>
              <a:path w="76200" h="76200">
                <a:moveTo>
                  <a:pt x="38100" y="76200"/>
                </a:moveTo>
                <a:lnTo>
                  <a:pt x="0" y="0"/>
                </a:lnTo>
                <a:lnTo>
                  <a:pt x="76200" y="0"/>
                </a:lnTo>
                <a:close/>
              </a:path>
            </a:pathLst>
          </a:custGeom>
          <a:solidFill>
            <a:srgbClr val="4F87BF"/>
          </a:solidFill>
          <a:ln w="0">
            <a:solidFill>
              <a:srgbClr val="4F87BF"/>
            </a:solidFill>
          </a:ln>
        </p:spPr>
        <p:txBody>
          <a:bodyPr/>
          <a:lstStyle/>
          <a:p>
            <a:endParaRPr lang="zh-CN" altLang="en-US"/>
          </a:p>
        </p:txBody>
      </p:sp>
      <p:sp>
        <p:nvSpPr>
          <p:cNvPr id="18" name="Guest host boundary">
            <a:extLst>
              <a:ext uri="{FF2B5EF4-FFF2-40B4-BE49-F238E27FC236}">
                <a16:creationId xmlns:a16="http://schemas.microsoft.com/office/drawing/2014/main" id="{F3ABCA41-0242-46A6-9463-AD1E3211C100}"/>
              </a:ext>
            </a:extLst>
          </p:cNvPr>
          <p:cNvSpPr>
            <a:spLocks noGrp="1"/>
          </p:cNvSpPr>
          <p:nvPr/>
        </p:nvSpPr>
        <p:spPr>
          <a:xfrm>
            <a:off x="685800" y="4114800"/>
            <a:ext cx="10820400" cy="9525"/>
          </a:xfrm>
          <a:custGeom>
            <a:avLst/>
            <a:gdLst/>
            <a:ahLst/>
            <a:cxnLst/>
            <a:rect l="0" t="0" r="0" b="0"/>
            <a:pathLst>
              <a:path w="10868025" h="9525">
                <a:moveTo>
                  <a:pt x="0" y="0"/>
                </a:moveTo>
                <a:lnTo>
                  <a:pt x="10868025" y="0"/>
                </a:lnTo>
              </a:path>
            </a:pathLst>
          </a:custGeom>
          <a:noFill/>
          <a:ln w="11430">
            <a:solidFill>
              <a:srgbClr val="BBBBBB"/>
            </a:solidFill>
            <a:prstDash val="solid"/>
          </a:ln>
        </p:spPr>
        <p:txBody>
          <a:bodyPr/>
          <a:lstStyle/>
          <a:p>
            <a:endParaRPr lang="zh-CN" altLang="en-US"/>
          </a:p>
        </p:txBody>
      </p:sp>
      <p:sp>
        <p:nvSpPr>
          <p:cNvPr id="19" name="Guest label">
            <a:extLst>
              <a:ext uri="{FF2B5EF4-FFF2-40B4-BE49-F238E27FC236}">
                <a16:creationId xmlns:a16="http://schemas.microsoft.com/office/drawing/2014/main" id="{47DADB23-D4E6-4D8D-AFF5-4648C7EAA5D9}"/>
              </a:ext>
            </a:extLst>
          </p:cNvPr>
          <p:cNvSpPr>
            <a:spLocks noGrp="1"/>
          </p:cNvSpPr>
          <p:nvPr/>
        </p:nvSpPr>
        <p:spPr>
          <a:xfrm>
            <a:off x="10871200" y="3797300"/>
            <a:ext cx="635000" cy="266700"/>
          </a:xfrm>
          <a:prstGeom prst="rect">
            <a:avLst/>
          </a:prstGeom>
          <a:noFill/>
          <a:ln w="0">
            <a:noFill/>
          </a:ln>
        </p:spPr>
        <p:txBody>
          <a:bodyPr lIns="0" tIns="0" rIns="0" bIns="0" anchor="ctr">
            <a:noAutofit/>
          </a:bodyPr>
          <a:lstStyle/>
          <a:p>
            <a:pPr algn="r">
              <a:defRPr sz="1400" i="1">
                <a:solidFill>
                  <a:srgbClr val="999999"/>
                </a:solidFill>
                <a:latin typeface="Calibri"/>
                <a:ea typeface="Calibri"/>
                <a:cs typeface="Calibri"/>
              </a:defRPr>
            </a:pPr>
            <a:r>
              <a:rPr sz="1400" i="1">
                <a:solidFill>
                  <a:srgbClr val="999999"/>
                </a:solidFill>
                <a:latin typeface="Calibri"/>
                <a:ea typeface="Calibri"/>
                <a:cs typeface="Calibri"/>
              </a:rPr>
              <a:t>Guest</a:t>
            </a:r>
          </a:p>
        </p:txBody>
      </p:sp>
      <p:sp>
        <p:nvSpPr>
          <p:cNvPr id="20" name="Host label">
            <a:extLst>
              <a:ext uri="{FF2B5EF4-FFF2-40B4-BE49-F238E27FC236}">
                <a16:creationId xmlns:a16="http://schemas.microsoft.com/office/drawing/2014/main" id="{CC2674BB-5CAB-4081-9D34-9D457186C697}"/>
              </a:ext>
            </a:extLst>
          </p:cNvPr>
          <p:cNvSpPr>
            <a:spLocks noGrp="1"/>
          </p:cNvSpPr>
          <p:nvPr/>
        </p:nvSpPr>
        <p:spPr>
          <a:xfrm>
            <a:off x="10871200" y="4165600"/>
            <a:ext cx="635000" cy="247650"/>
          </a:xfrm>
          <a:prstGeom prst="rect">
            <a:avLst/>
          </a:prstGeom>
          <a:noFill/>
          <a:ln w="0">
            <a:noFill/>
          </a:ln>
        </p:spPr>
        <p:txBody>
          <a:bodyPr lIns="0" tIns="0" rIns="0" bIns="0" anchor="ctr">
            <a:noAutofit/>
          </a:bodyPr>
          <a:lstStyle/>
          <a:p>
            <a:pPr algn="r">
              <a:defRPr sz="1400" i="1">
                <a:solidFill>
                  <a:srgbClr val="999999"/>
                </a:solidFill>
                <a:latin typeface="Calibri"/>
                <a:ea typeface="Calibri"/>
                <a:cs typeface="Calibri"/>
              </a:defRPr>
            </a:pPr>
            <a:r>
              <a:rPr sz="1400" i="1">
                <a:solidFill>
                  <a:srgbClr val="999999"/>
                </a:solidFill>
                <a:latin typeface="Calibri"/>
                <a:ea typeface="Calibri"/>
                <a:cs typeface="Calibri"/>
              </a:rPr>
              <a:t>Host</a:t>
            </a:r>
          </a:p>
        </p:txBody>
      </p:sp>
      <p:sp>
        <p:nvSpPr>
          <p:cNvPr id="21" name="Device slice 1">
            <a:extLst>
              <a:ext uri="{FF2B5EF4-FFF2-40B4-BE49-F238E27FC236}">
                <a16:creationId xmlns:a16="http://schemas.microsoft.com/office/drawing/2014/main" id="{D26D46A9-41CE-44D0-9888-07A72E9952D3}"/>
              </a:ext>
            </a:extLst>
          </p:cNvPr>
          <p:cNvSpPr>
            <a:spLocks noGrp="1"/>
          </p:cNvSpPr>
          <p:nvPr/>
        </p:nvSpPr>
        <p:spPr>
          <a:xfrm>
            <a:off x="1619250" y="4314825"/>
            <a:ext cx="3810000" cy="1000125"/>
          </a:xfrm>
          <a:prstGeom prst="roundRect">
            <a:avLst>
              <a:gd name="adj" fmla="val 4762"/>
            </a:avLst>
          </a:prstGeom>
          <a:solidFill>
            <a:srgbClr val="FFFFFF"/>
          </a:solidFill>
          <a:ln w="13335">
            <a:solidFill>
              <a:srgbClr val="444444"/>
            </a:solidFill>
          </a:ln>
        </p:spPr>
        <p:txBody>
          <a:bodyPr/>
          <a:lstStyle/>
          <a:p>
            <a:endParaRPr lang="zh-CN" altLang="en-US"/>
          </a:p>
        </p:txBody>
      </p:sp>
      <p:sp>
        <p:nvSpPr>
          <p:cNvPr id="22" name="Slice 1 label">
            <a:extLst>
              <a:ext uri="{FF2B5EF4-FFF2-40B4-BE49-F238E27FC236}">
                <a16:creationId xmlns:a16="http://schemas.microsoft.com/office/drawing/2014/main" id="{1E8A10E1-37CB-4ED1-A5F6-6A0A26DD5E16}"/>
              </a:ext>
            </a:extLst>
          </p:cNvPr>
          <p:cNvSpPr>
            <a:spLocks noGrp="1"/>
          </p:cNvSpPr>
          <p:nvPr/>
        </p:nvSpPr>
        <p:spPr>
          <a:xfrm>
            <a:off x="1714500" y="4400550"/>
            <a:ext cx="3619500" cy="295275"/>
          </a:xfrm>
          <a:prstGeom prst="rect">
            <a:avLst/>
          </a:prstGeom>
          <a:noFill/>
          <a:ln w="0">
            <a:noFill/>
          </a:ln>
        </p:spPr>
        <p:txBody>
          <a:bodyPr lIns="0" tIns="0" rIns="0" bIns="0" anchor="ctr">
            <a:noAutofit/>
          </a:bodyPr>
          <a:lstStyle/>
          <a:p>
            <a:pPr algn="ctr">
              <a:defRPr sz="1800" b="1" i="1">
                <a:solidFill>
                  <a:srgbClr val="171717"/>
                </a:solidFill>
                <a:latin typeface="Calibri"/>
                <a:ea typeface="Calibri"/>
                <a:cs typeface="Calibri"/>
              </a:defRPr>
            </a:pPr>
            <a:r>
              <a:rPr sz="1800" b="1" i="1" dirty="0">
                <a:solidFill>
                  <a:srgbClr val="171717"/>
                </a:solidFill>
                <a:latin typeface="Calibri"/>
                <a:ea typeface="Calibri"/>
                <a:cs typeface="Calibri"/>
              </a:rPr>
              <a:t>Device slice 1 (</a:t>
            </a:r>
            <a:r>
              <a:rPr lang="en-US" sz="1800" b="1" i="1" dirty="0" err="1">
                <a:solidFill>
                  <a:srgbClr val="171717"/>
                </a:solidFill>
                <a:latin typeface="Calibri"/>
                <a:ea typeface="Calibri"/>
                <a:cs typeface="Calibri"/>
              </a:rPr>
              <a:t>vhost</a:t>
            </a:r>
            <a:r>
              <a:rPr lang="en-US" sz="1800" b="1" i="1" dirty="0">
                <a:solidFill>
                  <a:srgbClr val="171717"/>
                </a:solidFill>
                <a:latin typeface="Calibri"/>
                <a:ea typeface="Calibri"/>
                <a:cs typeface="Calibri"/>
              </a:rPr>
              <a:t>-user</a:t>
            </a:r>
            <a:r>
              <a:rPr sz="1800" b="1" i="1" dirty="0">
                <a:solidFill>
                  <a:srgbClr val="171717"/>
                </a:solidFill>
                <a:latin typeface="Calibri"/>
                <a:ea typeface="Calibri"/>
                <a:cs typeface="Calibri"/>
              </a:rPr>
              <a:t>)</a:t>
            </a:r>
          </a:p>
        </p:txBody>
      </p:sp>
      <p:sp>
        <p:nvSpPr>
          <p:cNvPr id="23" name="Slice 1 vGPU">
            <a:extLst>
              <a:ext uri="{FF2B5EF4-FFF2-40B4-BE49-F238E27FC236}">
                <a16:creationId xmlns:a16="http://schemas.microsoft.com/office/drawing/2014/main" id="{4ED24F61-C132-438E-80B2-167B3F85566D}"/>
              </a:ext>
            </a:extLst>
          </p:cNvPr>
          <p:cNvSpPr>
            <a:spLocks noGrp="1"/>
          </p:cNvSpPr>
          <p:nvPr/>
        </p:nvSpPr>
        <p:spPr>
          <a:xfrm>
            <a:off x="1762125" y="4800600"/>
            <a:ext cx="1104900" cy="369570"/>
          </a:xfrm>
          <a:prstGeom prst="roundRect">
            <a:avLst>
              <a:gd name="adj" fmla="val 10526"/>
            </a:avLst>
          </a:prstGeom>
          <a:solidFill>
            <a:srgbClr val="E1EED7"/>
          </a:solidFill>
          <a:ln w="13335">
            <a:solidFill>
              <a:srgbClr val="5D8E41"/>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vGPU</a:t>
            </a:r>
          </a:p>
        </p:txBody>
      </p:sp>
      <p:sp>
        <p:nvSpPr>
          <p:cNvPr id="24" name="Slice 1 vDisplay">
            <a:extLst>
              <a:ext uri="{FF2B5EF4-FFF2-40B4-BE49-F238E27FC236}">
                <a16:creationId xmlns:a16="http://schemas.microsoft.com/office/drawing/2014/main" id="{CCAB8A7C-9455-4C1D-9FD4-2D72E8C402AD}"/>
              </a:ext>
            </a:extLst>
          </p:cNvPr>
          <p:cNvSpPr>
            <a:spLocks noGrp="1"/>
          </p:cNvSpPr>
          <p:nvPr/>
        </p:nvSpPr>
        <p:spPr>
          <a:xfrm>
            <a:off x="2971800" y="4800600"/>
            <a:ext cx="1104900" cy="369570"/>
          </a:xfrm>
          <a:prstGeom prst="roundRect">
            <a:avLst>
              <a:gd name="adj" fmla="val 10526"/>
            </a:avLst>
          </a:prstGeom>
          <a:solidFill>
            <a:srgbClr val="E1EED7"/>
          </a:solidFill>
          <a:ln w="13335">
            <a:solidFill>
              <a:srgbClr val="5D8E41"/>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vDisplay</a:t>
            </a:r>
          </a:p>
        </p:txBody>
      </p:sp>
      <p:sp>
        <p:nvSpPr>
          <p:cNvPr id="25" name="Slice 1 vInput">
            <a:extLst>
              <a:ext uri="{FF2B5EF4-FFF2-40B4-BE49-F238E27FC236}">
                <a16:creationId xmlns:a16="http://schemas.microsoft.com/office/drawing/2014/main" id="{B604E5DB-14CC-420D-B1E6-B93AA3E8EF67}"/>
              </a:ext>
            </a:extLst>
          </p:cNvPr>
          <p:cNvSpPr>
            <a:spLocks noGrp="1"/>
          </p:cNvSpPr>
          <p:nvPr/>
        </p:nvSpPr>
        <p:spPr>
          <a:xfrm>
            <a:off x="4181475" y="4800600"/>
            <a:ext cx="1104900" cy="369570"/>
          </a:xfrm>
          <a:prstGeom prst="roundRect">
            <a:avLst>
              <a:gd name="adj" fmla="val 10526"/>
            </a:avLst>
          </a:prstGeom>
          <a:solidFill>
            <a:srgbClr val="E1EED7"/>
          </a:solidFill>
          <a:ln w="13335">
            <a:solidFill>
              <a:srgbClr val="5D8E41"/>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vInput</a:t>
            </a:r>
          </a:p>
        </p:txBody>
      </p:sp>
      <p:sp>
        <p:nvSpPr>
          <p:cNvPr id="26" name="Namespace 1 device route">
            <a:extLst>
              <a:ext uri="{FF2B5EF4-FFF2-40B4-BE49-F238E27FC236}">
                <a16:creationId xmlns:a16="http://schemas.microsoft.com/office/drawing/2014/main" id="{A1865DA5-4E42-4962-AA9C-52C9DAAFE849}"/>
              </a:ext>
            </a:extLst>
          </p:cNvPr>
          <p:cNvSpPr>
            <a:spLocks noGrp="1"/>
          </p:cNvSpPr>
          <p:nvPr/>
        </p:nvSpPr>
        <p:spPr>
          <a:xfrm>
            <a:off x="3524250" y="3705225"/>
            <a:ext cx="9525" cy="609600"/>
          </a:xfrm>
          <a:custGeom>
            <a:avLst/>
            <a:gdLst/>
            <a:ahLst/>
            <a:cxnLst/>
            <a:rect l="0" t="0" r="0" b="0"/>
            <a:pathLst>
              <a:path w="9525" h="685800">
                <a:moveTo>
                  <a:pt x="0" y="0"/>
                </a:moveTo>
                <a:lnTo>
                  <a:pt x="0" y="685800"/>
                </a:lnTo>
              </a:path>
            </a:pathLst>
          </a:custGeom>
          <a:noFill/>
          <a:ln w="19050">
            <a:solidFill>
              <a:srgbClr val="5D8E41"/>
            </a:solidFill>
            <a:prstDash val="solid"/>
          </a:ln>
        </p:spPr>
        <p:txBody>
          <a:bodyPr/>
          <a:lstStyle/>
          <a:p>
            <a:endParaRPr lang="zh-CN" altLang="en-US"/>
          </a:p>
        </p:txBody>
      </p:sp>
      <p:sp>
        <p:nvSpPr>
          <p:cNvPr id="27" name="Namespace 1 device route arrowhead">
            <a:extLst>
              <a:ext uri="{FF2B5EF4-FFF2-40B4-BE49-F238E27FC236}">
                <a16:creationId xmlns:a16="http://schemas.microsoft.com/office/drawing/2014/main" id="{C4A4FF66-094D-450A-95EE-8B451B390DF4}"/>
              </a:ext>
            </a:extLst>
          </p:cNvPr>
          <p:cNvSpPr>
            <a:spLocks noGrp="1"/>
          </p:cNvSpPr>
          <p:nvPr/>
        </p:nvSpPr>
        <p:spPr>
          <a:xfrm>
            <a:off x="3486150" y="4238625"/>
            <a:ext cx="76200" cy="76200"/>
          </a:xfrm>
          <a:custGeom>
            <a:avLst/>
            <a:gdLst/>
            <a:ahLst/>
            <a:cxnLst/>
            <a:rect l="0" t="0" r="0" b="0"/>
            <a:pathLst>
              <a:path w="76200" h="76200">
                <a:moveTo>
                  <a:pt x="38100" y="76200"/>
                </a:moveTo>
                <a:lnTo>
                  <a:pt x="0" y="0"/>
                </a:lnTo>
                <a:lnTo>
                  <a:pt x="76200" y="0"/>
                </a:lnTo>
                <a:close/>
              </a:path>
            </a:pathLst>
          </a:custGeom>
          <a:solidFill>
            <a:srgbClr val="5D8E41"/>
          </a:solidFill>
          <a:ln w="0">
            <a:solidFill>
              <a:srgbClr val="5D8E41"/>
            </a:solidFill>
          </a:ln>
        </p:spPr>
        <p:txBody>
          <a:bodyPr/>
          <a:lstStyle/>
          <a:p>
            <a:endParaRPr lang="zh-CN" altLang="en-US"/>
          </a:p>
        </p:txBody>
      </p:sp>
      <p:sp>
        <p:nvSpPr>
          <p:cNvPr id="28" name="Device slice 2">
            <a:extLst>
              <a:ext uri="{FF2B5EF4-FFF2-40B4-BE49-F238E27FC236}">
                <a16:creationId xmlns:a16="http://schemas.microsoft.com/office/drawing/2014/main" id="{25694AED-B9E6-4D21-A6D0-0EFCFA14233F}"/>
              </a:ext>
            </a:extLst>
          </p:cNvPr>
          <p:cNvSpPr>
            <a:spLocks noGrp="1"/>
          </p:cNvSpPr>
          <p:nvPr/>
        </p:nvSpPr>
        <p:spPr>
          <a:xfrm>
            <a:off x="6667500" y="4314825"/>
            <a:ext cx="3810000" cy="1000125"/>
          </a:xfrm>
          <a:prstGeom prst="roundRect">
            <a:avLst>
              <a:gd name="adj" fmla="val 4762"/>
            </a:avLst>
          </a:prstGeom>
          <a:solidFill>
            <a:srgbClr val="FFFFFF"/>
          </a:solidFill>
          <a:ln w="13335">
            <a:solidFill>
              <a:srgbClr val="444444"/>
            </a:solidFill>
          </a:ln>
        </p:spPr>
        <p:txBody>
          <a:bodyPr/>
          <a:lstStyle/>
          <a:p>
            <a:endParaRPr lang="zh-CN" altLang="en-US"/>
          </a:p>
        </p:txBody>
      </p:sp>
      <p:sp>
        <p:nvSpPr>
          <p:cNvPr id="29" name="Slice 2 label">
            <a:extLst>
              <a:ext uri="{FF2B5EF4-FFF2-40B4-BE49-F238E27FC236}">
                <a16:creationId xmlns:a16="http://schemas.microsoft.com/office/drawing/2014/main" id="{A23FA1D1-1D3E-46FB-B148-31818AC63A69}"/>
              </a:ext>
            </a:extLst>
          </p:cNvPr>
          <p:cNvSpPr>
            <a:spLocks noGrp="1"/>
          </p:cNvSpPr>
          <p:nvPr/>
        </p:nvSpPr>
        <p:spPr>
          <a:xfrm>
            <a:off x="6762750" y="4400550"/>
            <a:ext cx="3619500" cy="295275"/>
          </a:xfrm>
          <a:prstGeom prst="rect">
            <a:avLst/>
          </a:prstGeom>
          <a:noFill/>
          <a:ln w="0">
            <a:noFill/>
          </a:ln>
        </p:spPr>
        <p:txBody>
          <a:bodyPr lIns="0" tIns="0" rIns="0" bIns="0" anchor="ctr">
            <a:noAutofit/>
          </a:bodyPr>
          <a:lstStyle/>
          <a:p>
            <a:pPr algn="ctr">
              <a:defRPr sz="1800" b="1" i="1">
                <a:solidFill>
                  <a:srgbClr val="171717"/>
                </a:solidFill>
                <a:latin typeface="Calibri"/>
                <a:ea typeface="Calibri"/>
                <a:cs typeface="Calibri"/>
              </a:defRPr>
            </a:pPr>
            <a:r>
              <a:rPr sz="1800" b="1" i="1" dirty="0">
                <a:solidFill>
                  <a:srgbClr val="171717"/>
                </a:solidFill>
                <a:latin typeface="Calibri"/>
                <a:ea typeface="Calibri"/>
                <a:cs typeface="Calibri"/>
              </a:rPr>
              <a:t>Device slice 2 (</a:t>
            </a:r>
            <a:r>
              <a:rPr lang="en-US" b="1" i="1" dirty="0" err="1">
                <a:solidFill>
                  <a:srgbClr val="171717"/>
                </a:solidFill>
                <a:latin typeface="Calibri"/>
                <a:ea typeface="Calibri"/>
                <a:cs typeface="Calibri"/>
              </a:rPr>
              <a:t>vhost</a:t>
            </a:r>
            <a:r>
              <a:rPr lang="en-US" b="1" i="1" dirty="0">
                <a:solidFill>
                  <a:srgbClr val="171717"/>
                </a:solidFill>
                <a:latin typeface="Calibri"/>
                <a:ea typeface="Calibri"/>
                <a:cs typeface="Calibri"/>
              </a:rPr>
              <a:t>-user</a:t>
            </a:r>
            <a:r>
              <a:rPr sz="1800" b="1" i="1" dirty="0">
                <a:solidFill>
                  <a:srgbClr val="171717"/>
                </a:solidFill>
                <a:latin typeface="Calibri"/>
                <a:ea typeface="Calibri"/>
                <a:cs typeface="Calibri"/>
              </a:rPr>
              <a:t>)</a:t>
            </a:r>
          </a:p>
        </p:txBody>
      </p:sp>
      <p:sp>
        <p:nvSpPr>
          <p:cNvPr id="30" name="Slice 2 vGPU">
            <a:extLst>
              <a:ext uri="{FF2B5EF4-FFF2-40B4-BE49-F238E27FC236}">
                <a16:creationId xmlns:a16="http://schemas.microsoft.com/office/drawing/2014/main" id="{B76F6E3D-7969-487E-A01F-D9F7E4E92532}"/>
              </a:ext>
            </a:extLst>
          </p:cNvPr>
          <p:cNvSpPr>
            <a:spLocks noGrp="1"/>
          </p:cNvSpPr>
          <p:nvPr/>
        </p:nvSpPr>
        <p:spPr>
          <a:xfrm>
            <a:off x="6810375" y="4800600"/>
            <a:ext cx="1104900" cy="369570"/>
          </a:xfrm>
          <a:prstGeom prst="roundRect">
            <a:avLst>
              <a:gd name="adj" fmla="val 10526"/>
            </a:avLst>
          </a:prstGeom>
          <a:solidFill>
            <a:srgbClr val="DDEAF6"/>
          </a:solidFill>
          <a:ln w="13335">
            <a:solidFill>
              <a:srgbClr val="4F87BF"/>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vGPU</a:t>
            </a:r>
          </a:p>
        </p:txBody>
      </p:sp>
      <p:sp>
        <p:nvSpPr>
          <p:cNvPr id="31" name="Slice 2 vDisplay">
            <a:extLst>
              <a:ext uri="{FF2B5EF4-FFF2-40B4-BE49-F238E27FC236}">
                <a16:creationId xmlns:a16="http://schemas.microsoft.com/office/drawing/2014/main" id="{29F0E490-9BE6-4D9D-9108-1C9A32A1AFC7}"/>
              </a:ext>
            </a:extLst>
          </p:cNvPr>
          <p:cNvSpPr>
            <a:spLocks noGrp="1"/>
          </p:cNvSpPr>
          <p:nvPr/>
        </p:nvSpPr>
        <p:spPr>
          <a:xfrm>
            <a:off x="8020050" y="4800600"/>
            <a:ext cx="1104900" cy="369570"/>
          </a:xfrm>
          <a:prstGeom prst="roundRect">
            <a:avLst>
              <a:gd name="adj" fmla="val 10526"/>
            </a:avLst>
          </a:prstGeom>
          <a:solidFill>
            <a:srgbClr val="DDEAF6"/>
          </a:solidFill>
          <a:ln w="13335">
            <a:solidFill>
              <a:srgbClr val="4F87BF"/>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vDisplay</a:t>
            </a:r>
          </a:p>
        </p:txBody>
      </p:sp>
      <p:sp>
        <p:nvSpPr>
          <p:cNvPr id="32" name="Slice 2 vInput">
            <a:extLst>
              <a:ext uri="{FF2B5EF4-FFF2-40B4-BE49-F238E27FC236}">
                <a16:creationId xmlns:a16="http://schemas.microsoft.com/office/drawing/2014/main" id="{505C9024-92E9-4080-8DD2-C4854ED42409}"/>
              </a:ext>
            </a:extLst>
          </p:cNvPr>
          <p:cNvSpPr>
            <a:spLocks noGrp="1"/>
          </p:cNvSpPr>
          <p:nvPr/>
        </p:nvSpPr>
        <p:spPr>
          <a:xfrm>
            <a:off x="9229725" y="4800600"/>
            <a:ext cx="1104900" cy="369570"/>
          </a:xfrm>
          <a:prstGeom prst="roundRect">
            <a:avLst>
              <a:gd name="adj" fmla="val 10526"/>
            </a:avLst>
          </a:prstGeom>
          <a:solidFill>
            <a:srgbClr val="DDEAF6"/>
          </a:solidFill>
          <a:ln w="13335">
            <a:solidFill>
              <a:srgbClr val="4F87BF"/>
            </a:solid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vInput</a:t>
            </a:r>
          </a:p>
        </p:txBody>
      </p:sp>
      <p:sp>
        <p:nvSpPr>
          <p:cNvPr id="33" name="Namespace 2 device route">
            <a:extLst>
              <a:ext uri="{FF2B5EF4-FFF2-40B4-BE49-F238E27FC236}">
                <a16:creationId xmlns:a16="http://schemas.microsoft.com/office/drawing/2014/main" id="{D4600774-3B72-4856-ACF4-DAF7938C57E7}"/>
              </a:ext>
            </a:extLst>
          </p:cNvPr>
          <p:cNvSpPr>
            <a:spLocks noGrp="1"/>
          </p:cNvSpPr>
          <p:nvPr/>
        </p:nvSpPr>
        <p:spPr>
          <a:xfrm>
            <a:off x="8572500" y="3705225"/>
            <a:ext cx="9525" cy="609600"/>
          </a:xfrm>
          <a:custGeom>
            <a:avLst/>
            <a:gdLst/>
            <a:ahLst/>
            <a:cxnLst/>
            <a:rect l="0" t="0" r="0" b="0"/>
            <a:pathLst>
              <a:path w="9525" h="685800">
                <a:moveTo>
                  <a:pt x="0" y="0"/>
                </a:moveTo>
                <a:lnTo>
                  <a:pt x="0" y="685800"/>
                </a:lnTo>
              </a:path>
            </a:pathLst>
          </a:custGeom>
          <a:noFill/>
          <a:ln w="19050">
            <a:solidFill>
              <a:srgbClr val="4F87BF"/>
            </a:solidFill>
            <a:prstDash val="solid"/>
          </a:ln>
        </p:spPr>
        <p:txBody>
          <a:bodyPr/>
          <a:lstStyle/>
          <a:p>
            <a:endParaRPr lang="zh-CN" altLang="en-US"/>
          </a:p>
        </p:txBody>
      </p:sp>
      <p:sp>
        <p:nvSpPr>
          <p:cNvPr id="34" name="Namespace 2 device route arrowhead">
            <a:extLst>
              <a:ext uri="{FF2B5EF4-FFF2-40B4-BE49-F238E27FC236}">
                <a16:creationId xmlns:a16="http://schemas.microsoft.com/office/drawing/2014/main" id="{FA3EA3E8-6854-4958-8C31-2DE9128E6A30}"/>
              </a:ext>
            </a:extLst>
          </p:cNvPr>
          <p:cNvSpPr>
            <a:spLocks noGrp="1"/>
          </p:cNvSpPr>
          <p:nvPr/>
        </p:nvSpPr>
        <p:spPr>
          <a:xfrm>
            <a:off x="8534400" y="4238625"/>
            <a:ext cx="76200" cy="76200"/>
          </a:xfrm>
          <a:custGeom>
            <a:avLst/>
            <a:gdLst/>
            <a:ahLst/>
            <a:cxnLst/>
            <a:rect l="0" t="0" r="0" b="0"/>
            <a:pathLst>
              <a:path w="76200" h="76200">
                <a:moveTo>
                  <a:pt x="38100" y="76200"/>
                </a:moveTo>
                <a:lnTo>
                  <a:pt x="0" y="0"/>
                </a:lnTo>
                <a:lnTo>
                  <a:pt x="76200" y="0"/>
                </a:lnTo>
                <a:close/>
              </a:path>
            </a:pathLst>
          </a:custGeom>
          <a:solidFill>
            <a:srgbClr val="4F87BF"/>
          </a:solidFill>
          <a:ln w="0">
            <a:solidFill>
              <a:srgbClr val="4F87BF"/>
            </a:solidFill>
          </a:ln>
        </p:spPr>
        <p:txBody>
          <a:bodyPr/>
          <a:lstStyle/>
          <a:p>
            <a:endParaRPr lang="zh-CN" altLang="en-US"/>
          </a:p>
        </p:txBody>
      </p:sp>
      <p:sp>
        <p:nvSpPr>
          <p:cNvPr id="35" name="Shared host hardware">
            <a:extLst>
              <a:ext uri="{FF2B5EF4-FFF2-40B4-BE49-F238E27FC236}">
                <a16:creationId xmlns:a16="http://schemas.microsoft.com/office/drawing/2014/main" id="{BFE6EFAB-3425-47FA-A4A6-89C25C1D4E6F}"/>
              </a:ext>
            </a:extLst>
          </p:cNvPr>
          <p:cNvSpPr>
            <a:spLocks noGrp="1"/>
          </p:cNvSpPr>
          <p:nvPr/>
        </p:nvSpPr>
        <p:spPr>
          <a:xfrm>
            <a:off x="1619250" y="5511800"/>
            <a:ext cx="8858250" cy="369570"/>
          </a:xfrm>
          <a:prstGeom prst="roundRect">
            <a:avLst>
              <a:gd name="adj" fmla="val 10526"/>
            </a:avLst>
          </a:prstGeom>
          <a:solidFill>
            <a:srgbClr val="F4F4F4"/>
          </a:solidFill>
          <a:ln w="13335">
            <a:noFill/>
          </a:ln>
        </p:spPr>
        <p:txBody>
          <a:bodyPr lIns="66675" tIns="38100" rIns="66675" bIns="38100" anchor="ctr">
            <a:noAutofit/>
          </a:bodyPr>
          <a:lstStyle/>
          <a:p>
            <a:pPr algn="ctr">
              <a:defRPr sz="1800">
                <a:solidFill>
                  <a:srgbClr val="171717"/>
                </a:solidFill>
                <a:latin typeface="Calibri"/>
                <a:ea typeface="Calibri"/>
                <a:cs typeface="Calibri"/>
              </a:defRPr>
            </a:pPr>
            <a:r>
              <a:rPr sz="1800">
                <a:solidFill>
                  <a:srgbClr val="171717"/>
                </a:solidFill>
                <a:latin typeface="Calibri"/>
                <a:ea typeface="Calibri"/>
                <a:cs typeface="Calibri"/>
              </a:rPr>
              <a:t>Shared physical GPU and host hardware</a:t>
            </a:r>
          </a:p>
        </p:txBody>
      </p:sp>
      <p:sp>
        <p:nvSpPr>
          <p:cNvPr id="36" name="Slice 1 hardware">
            <a:extLst>
              <a:ext uri="{FF2B5EF4-FFF2-40B4-BE49-F238E27FC236}">
                <a16:creationId xmlns:a16="http://schemas.microsoft.com/office/drawing/2014/main" id="{E856C575-C622-471C-AF6F-A6CA0B1DEEC8}"/>
              </a:ext>
            </a:extLst>
          </p:cNvPr>
          <p:cNvSpPr>
            <a:spLocks noGrp="1"/>
          </p:cNvSpPr>
          <p:nvPr/>
        </p:nvSpPr>
        <p:spPr>
          <a:xfrm>
            <a:off x="3524250" y="5314950"/>
            <a:ext cx="9525" cy="196850"/>
          </a:xfrm>
          <a:custGeom>
            <a:avLst/>
            <a:gdLst/>
            <a:ahLst/>
            <a:cxnLst/>
            <a:rect l="0" t="0" r="0" b="0"/>
            <a:pathLst>
              <a:path w="9525" h="257175">
                <a:moveTo>
                  <a:pt x="0" y="0"/>
                </a:moveTo>
                <a:lnTo>
                  <a:pt x="0" y="257175"/>
                </a:lnTo>
              </a:path>
            </a:pathLst>
          </a:custGeom>
          <a:noFill/>
          <a:ln w="14288">
            <a:solidFill>
              <a:srgbClr val="444444"/>
            </a:solidFill>
            <a:prstDash val="solid"/>
          </a:ln>
        </p:spPr>
        <p:txBody>
          <a:bodyPr/>
          <a:lstStyle/>
          <a:p>
            <a:endParaRPr lang="zh-CN" altLang="en-US"/>
          </a:p>
        </p:txBody>
      </p:sp>
      <p:sp>
        <p:nvSpPr>
          <p:cNvPr id="37" name="Slice 1 hardware arrowhead">
            <a:extLst>
              <a:ext uri="{FF2B5EF4-FFF2-40B4-BE49-F238E27FC236}">
                <a16:creationId xmlns:a16="http://schemas.microsoft.com/office/drawing/2014/main" id="{500A0AF8-06A3-44C7-A433-CC707FBC1994}"/>
              </a:ext>
            </a:extLst>
          </p:cNvPr>
          <p:cNvSpPr>
            <a:spLocks noGrp="1"/>
          </p:cNvSpPr>
          <p:nvPr/>
        </p:nvSpPr>
        <p:spPr>
          <a:xfrm>
            <a:off x="3486150" y="5435600"/>
            <a:ext cx="76200" cy="76200"/>
          </a:xfrm>
          <a:custGeom>
            <a:avLst/>
            <a:gdLst/>
            <a:ahLst/>
            <a:cxnLst/>
            <a:rect l="0" t="0" r="0" b="0"/>
            <a:pathLst>
              <a:path w="76200" h="76200">
                <a:moveTo>
                  <a:pt x="38100" y="76200"/>
                </a:moveTo>
                <a:lnTo>
                  <a:pt x="0" y="0"/>
                </a:lnTo>
                <a:lnTo>
                  <a:pt x="76200" y="0"/>
                </a:lnTo>
                <a:close/>
              </a:path>
            </a:pathLst>
          </a:custGeom>
          <a:solidFill>
            <a:srgbClr val="444444"/>
          </a:solidFill>
          <a:ln w="0">
            <a:solidFill>
              <a:srgbClr val="444444"/>
            </a:solidFill>
          </a:ln>
        </p:spPr>
        <p:txBody>
          <a:bodyPr/>
          <a:lstStyle/>
          <a:p>
            <a:endParaRPr lang="zh-CN" altLang="en-US"/>
          </a:p>
        </p:txBody>
      </p:sp>
      <p:sp>
        <p:nvSpPr>
          <p:cNvPr id="38" name="Slice 2 hardware">
            <a:extLst>
              <a:ext uri="{FF2B5EF4-FFF2-40B4-BE49-F238E27FC236}">
                <a16:creationId xmlns:a16="http://schemas.microsoft.com/office/drawing/2014/main" id="{2B82A852-35DF-4532-BEF5-9CD5F727E741}"/>
              </a:ext>
            </a:extLst>
          </p:cNvPr>
          <p:cNvSpPr>
            <a:spLocks noGrp="1"/>
          </p:cNvSpPr>
          <p:nvPr/>
        </p:nvSpPr>
        <p:spPr>
          <a:xfrm>
            <a:off x="8572500" y="5314950"/>
            <a:ext cx="9525" cy="196850"/>
          </a:xfrm>
          <a:custGeom>
            <a:avLst/>
            <a:gdLst/>
            <a:ahLst/>
            <a:cxnLst/>
            <a:rect l="0" t="0" r="0" b="0"/>
            <a:pathLst>
              <a:path w="9525" h="257175">
                <a:moveTo>
                  <a:pt x="0" y="0"/>
                </a:moveTo>
                <a:lnTo>
                  <a:pt x="0" y="257175"/>
                </a:lnTo>
              </a:path>
            </a:pathLst>
          </a:custGeom>
          <a:noFill/>
          <a:ln w="14288">
            <a:solidFill>
              <a:srgbClr val="444444"/>
            </a:solidFill>
            <a:prstDash val="solid"/>
          </a:ln>
        </p:spPr>
        <p:txBody>
          <a:bodyPr/>
          <a:lstStyle/>
          <a:p>
            <a:endParaRPr lang="zh-CN" altLang="en-US"/>
          </a:p>
        </p:txBody>
      </p:sp>
      <p:sp>
        <p:nvSpPr>
          <p:cNvPr id="39" name="Slice 2 hardware arrowhead">
            <a:extLst>
              <a:ext uri="{FF2B5EF4-FFF2-40B4-BE49-F238E27FC236}">
                <a16:creationId xmlns:a16="http://schemas.microsoft.com/office/drawing/2014/main" id="{6A40C91F-F879-4757-8234-F39F6435635F}"/>
              </a:ext>
            </a:extLst>
          </p:cNvPr>
          <p:cNvSpPr>
            <a:spLocks noGrp="1"/>
          </p:cNvSpPr>
          <p:nvPr/>
        </p:nvSpPr>
        <p:spPr>
          <a:xfrm>
            <a:off x="8534400" y="5435600"/>
            <a:ext cx="76200" cy="76200"/>
          </a:xfrm>
          <a:custGeom>
            <a:avLst/>
            <a:gdLst/>
            <a:ahLst/>
            <a:cxnLst/>
            <a:rect l="0" t="0" r="0" b="0"/>
            <a:pathLst>
              <a:path w="76200" h="76200">
                <a:moveTo>
                  <a:pt x="38100" y="76200"/>
                </a:moveTo>
                <a:lnTo>
                  <a:pt x="0" y="0"/>
                </a:lnTo>
                <a:lnTo>
                  <a:pt x="76200" y="0"/>
                </a:lnTo>
                <a:close/>
              </a:path>
            </a:pathLst>
          </a:custGeom>
          <a:solidFill>
            <a:srgbClr val="444444"/>
          </a:solidFill>
          <a:ln w="0">
            <a:solidFill>
              <a:srgbClr val="444444"/>
            </a:solidFill>
          </a:ln>
        </p:spPr>
        <p:txBody>
          <a:bodyPr/>
          <a:lstStyle/>
          <a:p>
            <a:endParaRPr lang="zh-CN" altLang="en-US"/>
          </a:p>
        </p:txBody>
      </p:sp>
      <p:sp>
        <p:nvSpPr>
          <p:cNvPr id="40" name="Architecture takeaway">
            <a:extLst>
              <a:ext uri="{FF2B5EF4-FFF2-40B4-BE49-F238E27FC236}">
                <a16:creationId xmlns:a16="http://schemas.microsoft.com/office/drawing/2014/main" id="{7B5E41EE-19AA-4CDF-9E89-BC7BC97C433A}"/>
              </a:ext>
            </a:extLst>
          </p:cNvPr>
          <p:cNvSpPr>
            <a:spLocks noGrp="1"/>
          </p:cNvSpPr>
          <p:nvPr/>
        </p:nvSpPr>
        <p:spPr>
          <a:xfrm>
            <a:off x="685800" y="5994400"/>
            <a:ext cx="10820400" cy="431800"/>
          </a:xfrm>
          <a:prstGeom prst="rect">
            <a:avLst/>
          </a:prstGeom>
          <a:noFill/>
          <a:ln w="0">
            <a:noFill/>
          </a:ln>
        </p:spPr>
        <p:txBody>
          <a:bodyPr lIns="0" tIns="0" rIns="0" bIns="0" anchor="ctr">
            <a:noAutofit/>
          </a:bodyPr>
          <a:lstStyle/>
          <a:p>
            <a:pPr algn="ctr">
              <a:defRPr sz="1800" b="1">
                <a:solidFill>
                  <a:srgbClr val="171717"/>
                </a:solidFill>
                <a:latin typeface="Calibri"/>
                <a:ea typeface="Calibri"/>
                <a:cs typeface="Calibri"/>
              </a:defRPr>
            </a:pPr>
            <a:r>
              <a:rPr sz="1800" b="1" dirty="0">
                <a:solidFill>
                  <a:srgbClr val="171717"/>
                </a:solidFill>
                <a:latin typeface="Calibri"/>
                <a:ea typeface="Calibri"/>
                <a:cs typeface="Calibri"/>
              </a:rPr>
              <a:t>Separate processes remove cross-tenant process-wide lock contention.</a:t>
            </a:r>
          </a:p>
        </p:txBody>
      </p:sp>
    </p:spTree>
    <p:extLst>
      <p:ext uri="{BB962C8B-B14F-4D97-AF65-F5344CB8AC3E}">
        <p14:creationId xmlns:p14="http://schemas.microsoft.com/office/powerpoint/2010/main" val="1062600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57D980BE-23F6-4D4E-8F37-11A57F225F84}"/>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nSpc>
                <a:spcPct val="107000"/>
              </a:lnSpc>
              <a:defRPr sz="3200"/>
            </a:pPr>
            <a:r>
              <a:rPr lang="en-US" sz="3200" b="1" dirty="0">
                <a:solidFill>
                  <a:srgbClr val="171717"/>
                </a:solidFill>
              </a:rPr>
              <a:t>MCon &gt; Virtual Device Slices</a:t>
            </a:r>
          </a:p>
        </p:txBody>
      </p:sp>
      <p:sp>
        <p:nvSpPr>
          <p:cNvPr id="5" name="Text 4">
            <a:extLst>
              <a:ext uri="{FF2B5EF4-FFF2-40B4-BE49-F238E27FC236}">
                <a16:creationId xmlns:a16="http://schemas.microsoft.com/office/drawing/2014/main" id="{7206BDF7-52AF-4B8F-9B35-15D4C0883041}"/>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17</a:t>
            </a:r>
          </a:p>
        </p:txBody>
      </p:sp>
      <p:sp>
        <p:nvSpPr>
          <p:cNvPr id="6" name="Slices subtitle">
            <a:extLst>
              <a:ext uri="{FF2B5EF4-FFF2-40B4-BE49-F238E27FC236}">
                <a16:creationId xmlns:a16="http://schemas.microsoft.com/office/drawing/2014/main" id="{E4F317C0-DE02-43EC-A759-84F9E40D604F}"/>
              </a:ext>
            </a:extLst>
          </p:cNvPr>
          <p:cNvSpPr>
            <a:spLocks noGrp="1"/>
          </p:cNvSpPr>
          <p:nvPr/>
        </p:nvSpPr>
        <p:spPr>
          <a:xfrm>
            <a:off x="508000" y="1016000"/>
            <a:ext cx="11176000" cy="548640"/>
          </a:xfrm>
          <a:prstGeom prst="rect">
            <a:avLst/>
          </a:prstGeom>
          <a:noFill/>
          <a:ln w="0">
            <a:noFill/>
          </a:ln>
        </p:spPr>
        <p:txBody>
          <a:bodyPr lIns="0" tIns="0" rIns="0" bIns="0" anchor="ctr">
            <a:noAutofit/>
          </a:bodyPr>
          <a:lstStyle/>
          <a:p>
            <a:pPr algn="l">
              <a:defRPr sz="2200">
                <a:solidFill>
                  <a:srgbClr val="171717"/>
                </a:solidFill>
                <a:latin typeface="Calibri"/>
                <a:ea typeface="Calibri"/>
                <a:cs typeface="Calibri"/>
              </a:defRPr>
            </a:pPr>
            <a:r>
              <a:rPr sz="2200">
                <a:solidFill>
                  <a:srgbClr val="171717"/>
                </a:solidFill>
                <a:latin typeface="Calibri"/>
                <a:ea typeface="Calibri"/>
                <a:cs typeface="Calibri"/>
              </a:rPr>
              <a:t>Hotplug devices and bind a namespace without restarting the VM or framework.</a:t>
            </a:r>
          </a:p>
        </p:txBody>
      </p:sp>
      <p:sp>
        <p:nvSpPr>
          <p:cNvPr id="62" name="Creation procedure label">
            <a:extLst>
              <a:ext uri="{FF2B5EF4-FFF2-40B4-BE49-F238E27FC236}">
                <a16:creationId xmlns:a16="http://schemas.microsoft.com/office/drawing/2014/main" id="{D22CE356-3B4D-49AD-8DE5-5FB18C72A5C6}"/>
              </a:ext>
            </a:extLst>
          </p:cNvPr>
          <p:cNvSpPr>
            <a:spLocks noGrp="1"/>
          </p:cNvSpPr>
          <p:nvPr/>
        </p:nvSpPr>
        <p:spPr>
          <a:xfrm>
            <a:off x="8229600" y="1816100"/>
            <a:ext cx="3276600" cy="406400"/>
          </a:xfrm>
          <a:prstGeom prst="rect">
            <a:avLst/>
          </a:prstGeom>
          <a:noFill/>
          <a:ln w="0">
            <a:noFill/>
          </a:ln>
        </p:spPr>
        <p:txBody>
          <a:bodyPr lIns="0" tIns="0" rIns="0" bIns="0" anchor="ctr">
            <a:noAutofit/>
          </a:bodyPr>
          <a:lstStyle/>
          <a:p>
            <a:pPr algn="l">
              <a:defRPr sz="2200" b="1">
                <a:solidFill>
                  <a:srgbClr val="171717"/>
                </a:solidFill>
                <a:latin typeface="Calibri"/>
                <a:ea typeface="Calibri"/>
                <a:cs typeface="Calibri"/>
              </a:defRPr>
            </a:pPr>
            <a:r>
              <a:rPr sz="2200" b="1">
                <a:solidFill>
                  <a:srgbClr val="171717"/>
                </a:solidFill>
                <a:latin typeface="Calibri"/>
                <a:ea typeface="Calibri"/>
                <a:cs typeface="Calibri"/>
              </a:rPr>
              <a:t>Slice creation and hotplug</a:t>
            </a:r>
          </a:p>
        </p:txBody>
      </p:sp>
      <p:sp>
        <p:nvSpPr>
          <p:cNvPr id="63" name="Step 1 marker">
            <a:extLst>
              <a:ext uri="{FF2B5EF4-FFF2-40B4-BE49-F238E27FC236}">
                <a16:creationId xmlns:a16="http://schemas.microsoft.com/office/drawing/2014/main" id="{269CEA2A-F0BE-436F-9A90-28D3E3397CAA}"/>
              </a:ext>
            </a:extLst>
          </p:cNvPr>
          <p:cNvSpPr>
            <a:spLocks noGrp="1"/>
          </p:cNvSpPr>
          <p:nvPr/>
        </p:nvSpPr>
        <p:spPr>
          <a:xfrm>
            <a:off x="8229600" y="23114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1</a:t>
            </a:r>
          </a:p>
        </p:txBody>
      </p:sp>
      <p:sp>
        <p:nvSpPr>
          <p:cNvPr id="64" name="Step 1 title">
            <a:extLst>
              <a:ext uri="{FF2B5EF4-FFF2-40B4-BE49-F238E27FC236}">
                <a16:creationId xmlns:a16="http://schemas.microsoft.com/office/drawing/2014/main" id="{B3DC160D-5F4F-49F9-9C89-13145500995D}"/>
              </a:ext>
            </a:extLst>
          </p:cNvPr>
          <p:cNvSpPr>
            <a:spLocks noGrp="1"/>
          </p:cNvSpPr>
          <p:nvPr/>
        </p:nvSpPr>
        <p:spPr>
          <a:xfrm>
            <a:off x="8610600" y="22860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Customize</a:t>
            </a:r>
          </a:p>
        </p:txBody>
      </p:sp>
      <p:sp>
        <p:nvSpPr>
          <p:cNvPr id="65" name="Step 1 detail">
            <a:extLst>
              <a:ext uri="{FF2B5EF4-FFF2-40B4-BE49-F238E27FC236}">
                <a16:creationId xmlns:a16="http://schemas.microsoft.com/office/drawing/2014/main" id="{F2CCA621-F9F2-469A-B3C6-F9BD5E86A536}"/>
              </a:ext>
            </a:extLst>
          </p:cNvPr>
          <p:cNvSpPr>
            <a:spLocks noGrp="1"/>
          </p:cNvSpPr>
          <p:nvPr/>
        </p:nvSpPr>
        <p:spPr>
          <a:xfrm>
            <a:off x="8610600" y="26162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Choose device properties</a:t>
            </a:r>
          </a:p>
        </p:txBody>
      </p:sp>
      <p:sp>
        <p:nvSpPr>
          <p:cNvPr id="66" name="Step 2 marker">
            <a:extLst>
              <a:ext uri="{FF2B5EF4-FFF2-40B4-BE49-F238E27FC236}">
                <a16:creationId xmlns:a16="http://schemas.microsoft.com/office/drawing/2014/main" id="{02B8B240-2A2B-4610-B312-160860C48487}"/>
              </a:ext>
            </a:extLst>
          </p:cNvPr>
          <p:cNvSpPr>
            <a:spLocks noGrp="1"/>
          </p:cNvSpPr>
          <p:nvPr/>
        </p:nvSpPr>
        <p:spPr>
          <a:xfrm>
            <a:off x="8229600" y="28956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2</a:t>
            </a:r>
          </a:p>
        </p:txBody>
      </p:sp>
      <p:sp>
        <p:nvSpPr>
          <p:cNvPr id="67" name="Step 2 title">
            <a:extLst>
              <a:ext uri="{FF2B5EF4-FFF2-40B4-BE49-F238E27FC236}">
                <a16:creationId xmlns:a16="http://schemas.microsoft.com/office/drawing/2014/main" id="{A8E0EDAC-7A0E-443B-A65A-8590A1F303F2}"/>
              </a:ext>
            </a:extLst>
          </p:cNvPr>
          <p:cNvSpPr>
            <a:spLocks noGrp="1"/>
          </p:cNvSpPr>
          <p:nvPr/>
        </p:nvSpPr>
        <p:spPr>
          <a:xfrm>
            <a:off x="8610600" y="28702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Spawn</a:t>
            </a:r>
          </a:p>
        </p:txBody>
      </p:sp>
      <p:sp>
        <p:nvSpPr>
          <p:cNvPr id="68" name="Step 2 detail">
            <a:extLst>
              <a:ext uri="{FF2B5EF4-FFF2-40B4-BE49-F238E27FC236}">
                <a16:creationId xmlns:a16="http://schemas.microsoft.com/office/drawing/2014/main" id="{D02BD8C1-8588-4106-9DEF-EB675B46A413}"/>
              </a:ext>
            </a:extLst>
          </p:cNvPr>
          <p:cNvSpPr>
            <a:spLocks noGrp="1"/>
          </p:cNvSpPr>
          <p:nvPr/>
        </p:nvSpPr>
        <p:spPr>
          <a:xfrm>
            <a:off x="8610600" y="32004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Create a slice process</a:t>
            </a:r>
          </a:p>
        </p:txBody>
      </p:sp>
      <p:sp>
        <p:nvSpPr>
          <p:cNvPr id="69" name="Step 3 marker">
            <a:extLst>
              <a:ext uri="{FF2B5EF4-FFF2-40B4-BE49-F238E27FC236}">
                <a16:creationId xmlns:a16="http://schemas.microsoft.com/office/drawing/2014/main" id="{A41C707B-0D39-4D9C-9C2A-718A0167D0AD}"/>
              </a:ext>
            </a:extLst>
          </p:cNvPr>
          <p:cNvSpPr>
            <a:spLocks noGrp="1"/>
          </p:cNvSpPr>
          <p:nvPr/>
        </p:nvSpPr>
        <p:spPr>
          <a:xfrm>
            <a:off x="8229600" y="34798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3</a:t>
            </a:r>
          </a:p>
        </p:txBody>
      </p:sp>
      <p:sp>
        <p:nvSpPr>
          <p:cNvPr id="70" name="Step 3 title">
            <a:extLst>
              <a:ext uri="{FF2B5EF4-FFF2-40B4-BE49-F238E27FC236}">
                <a16:creationId xmlns:a16="http://schemas.microsoft.com/office/drawing/2014/main" id="{F03E11DE-167D-4A40-A0CA-4E6B734FF8B2}"/>
              </a:ext>
            </a:extLst>
          </p:cNvPr>
          <p:cNvSpPr>
            <a:spLocks noGrp="1"/>
          </p:cNvSpPr>
          <p:nvPr/>
        </p:nvSpPr>
        <p:spPr>
          <a:xfrm>
            <a:off x="8610600" y="34544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Interrupt</a:t>
            </a:r>
          </a:p>
        </p:txBody>
      </p:sp>
      <p:sp>
        <p:nvSpPr>
          <p:cNvPr id="71" name="Step 3 detail">
            <a:extLst>
              <a:ext uri="{FF2B5EF4-FFF2-40B4-BE49-F238E27FC236}">
                <a16:creationId xmlns:a16="http://schemas.microsoft.com/office/drawing/2014/main" id="{B51D94E9-FA54-41DC-9AF5-7ABA8958671C}"/>
              </a:ext>
            </a:extLst>
          </p:cNvPr>
          <p:cNvSpPr>
            <a:spLocks noGrp="1"/>
          </p:cNvSpPr>
          <p:nvPr/>
        </p:nvSpPr>
        <p:spPr>
          <a:xfrm>
            <a:off x="8610600" y="37846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Notify the guest kernel</a:t>
            </a:r>
          </a:p>
        </p:txBody>
      </p:sp>
      <p:sp>
        <p:nvSpPr>
          <p:cNvPr id="72" name="Step 4 marker">
            <a:extLst>
              <a:ext uri="{FF2B5EF4-FFF2-40B4-BE49-F238E27FC236}">
                <a16:creationId xmlns:a16="http://schemas.microsoft.com/office/drawing/2014/main" id="{CD9B076E-943E-4EAD-A4F4-B4F319D01BED}"/>
              </a:ext>
            </a:extLst>
          </p:cNvPr>
          <p:cNvSpPr>
            <a:spLocks noGrp="1"/>
          </p:cNvSpPr>
          <p:nvPr/>
        </p:nvSpPr>
        <p:spPr>
          <a:xfrm>
            <a:off x="8229600" y="40640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4</a:t>
            </a:r>
          </a:p>
        </p:txBody>
      </p:sp>
      <p:sp>
        <p:nvSpPr>
          <p:cNvPr id="73" name="Step 4 title">
            <a:extLst>
              <a:ext uri="{FF2B5EF4-FFF2-40B4-BE49-F238E27FC236}">
                <a16:creationId xmlns:a16="http://schemas.microsoft.com/office/drawing/2014/main" id="{7AFCD23C-119A-43AE-A7A0-8E78F7473280}"/>
              </a:ext>
            </a:extLst>
          </p:cNvPr>
          <p:cNvSpPr>
            <a:spLocks noGrp="1"/>
          </p:cNvSpPr>
          <p:nvPr/>
        </p:nvSpPr>
        <p:spPr>
          <a:xfrm>
            <a:off x="8610600" y="40386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Hotplug</a:t>
            </a:r>
          </a:p>
        </p:txBody>
      </p:sp>
      <p:sp>
        <p:nvSpPr>
          <p:cNvPr id="74" name="Step 4 detail">
            <a:extLst>
              <a:ext uri="{FF2B5EF4-FFF2-40B4-BE49-F238E27FC236}">
                <a16:creationId xmlns:a16="http://schemas.microsoft.com/office/drawing/2014/main" id="{81EE2923-9EE6-411A-ABCB-D642CBB8FCF4}"/>
              </a:ext>
            </a:extLst>
          </p:cNvPr>
          <p:cNvSpPr>
            <a:spLocks noGrp="1"/>
          </p:cNvSpPr>
          <p:nvPr/>
        </p:nvSpPr>
        <p:spPr>
          <a:xfrm>
            <a:off x="8610600" y="43688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Register virtual devices</a:t>
            </a:r>
          </a:p>
        </p:txBody>
      </p:sp>
      <p:sp>
        <p:nvSpPr>
          <p:cNvPr id="75" name="Step 5 marker">
            <a:extLst>
              <a:ext uri="{FF2B5EF4-FFF2-40B4-BE49-F238E27FC236}">
                <a16:creationId xmlns:a16="http://schemas.microsoft.com/office/drawing/2014/main" id="{1A625C67-C09E-46A4-A75D-9E037A7D8BD3}"/>
              </a:ext>
            </a:extLst>
          </p:cNvPr>
          <p:cNvSpPr>
            <a:spLocks noGrp="1"/>
          </p:cNvSpPr>
          <p:nvPr/>
        </p:nvSpPr>
        <p:spPr>
          <a:xfrm>
            <a:off x="8229600" y="46482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5</a:t>
            </a:r>
          </a:p>
        </p:txBody>
      </p:sp>
      <p:sp>
        <p:nvSpPr>
          <p:cNvPr id="76" name="Step 5 title">
            <a:extLst>
              <a:ext uri="{FF2B5EF4-FFF2-40B4-BE49-F238E27FC236}">
                <a16:creationId xmlns:a16="http://schemas.microsoft.com/office/drawing/2014/main" id="{913FCCA9-1F2D-45E3-A1B9-ECD4F5771342}"/>
              </a:ext>
            </a:extLst>
          </p:cNvPr>
          <p:cNvSpPr>
            <a:spLocks noGrp="1"/>
          </p:cNvSpPr>
          <p:nvPr/>
        </p:nvSpPr>
        <p:spPr>
          <a:xfrm>
            <a:off x="8610600" y="46228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Bind</a:t>
            </a:r>
          </a:p>
        </p:txBody>
      </p:sp>
      <p:sp>
        <p:nvSpPr>
          <p:cNvPr id="77" name="Step 5 detail">
            <a:extLst>
              <a:ext uri="{FF2B5EF4-FFF2-40B4-BE49-F238E27FC236}">
                <a16:creationId xmlns:a16="http://schemas.microsoft.com/office/drawing/2014/main" id="{304BAA21-215A-45DC-ACD6-CE6019C720E8}"/>
              </a:ext>
            </a:extLst>
          </p:cNvPr>
          <p:cNvSpPr>
            <a:spLocks noGrp="1"/>
          </p:cNvSpPr>
          <p:nvPr/>
        </p:nvSpPr>
        <p:spPr>
          <a:xfrm>
            <a:off x="8610600" y="49530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Associate the namespace</a:t>
            </a:r>
          </a:p>
        </p:txBody>
      </p:sp>
      <p:sp>
        <p:nvSpPr>
          <p:cNvPr id="78" name="Step 6 marker">
            <a:extLst>
              <a:ext uri="{FF2B5EF4-FFF2-40B4-BE49-F238E27FC236}">
                <a16:creationId xmlns:a16="http://schemas.microsoft.com/office/drawing/2014/main" id="{17DC84BE-91D4-41E2-9B87-EB6A79D05496}"/>
              </a:ext>
            </a:extLst>
          </p:cNvPr>
          <p:cNvSpPr>
            <a:spLocks noGrp="1"/>
          </p:cNvSpPr>
          <p:nvPr/>
        </p:nvSpPr>
        <p:spPr>
          <a:xfrm>
            <a:off x="8229600" y="5232400"/>
            <a:ext cx="241300" cy="241300"/>
          </a:xfrm>
          <a:prstGeom prst="ellipse">
            <a:avLst/>
          </a:prstGeom>
          <a:solidFill>
            <a:srgbClr val="FFFFFF"/>
          </a:solidFill>
          <a:ln w="12383">
            <a:solidFill>
              <a:srgbClr val="171717"/>
            </a:solid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6</a:t>
            </a:r>
          </a:p>
        </p:txBody>
      </p:sp>
      <p:sp>
        <p:nvSpPr>
          <p:cNvPr id="79" name="Step 6 title">
            <a:extLst>
              <a:ext uri="{FF2B5EF4-FFF2-40B4-BE49-F238E27FC236}">
                <a16:creationId xmlns:a16="http://schemas.microsoft.com/office/drawing/2014/main" id="{61BE1C5C-DFFF-4DF6-962C-C8E5960BB7F1}"/>
              </a:ext>
            </a:extLst>
          </p:cNvPr>
          <p:cNvSpPr>
            <a:spLocks noGrp="1"/>
          </p:cNvSpPr>
          <p:nvPr/>
        </p:nvSpPr>
        <p:spPr>
          <a:xfrm>
            <a:off x="8610600" y="5207000"/>
            <a:ext cx="2895600" cy="317500"/>
          </a:xfrm>
          <a:prstGeom prst="rect">
            <a:avLst/>
          </a:prstGeom>
          <a:noFill/>
          <a:ln w="0">
            <a:noFill/>
          </a:ln>
        </p:spPr>
        <p:txBody>
          <a:bodyPr lIns="0" tIns="0" rIns="0" bIns="0" anchor="ctr">
            <a:noAutofit/>
          </a:bodyPr>
          <a:lstStyle/>
          <a:p>
            <a:pPr algn="l">
              <a:defRPr sz="1800" b="1">
                <a:solidFill>
                  <a:srgbClr val="171717"/>
                </a:solidFill>
                <a:latin typeface="Calibri"/>
                <a:ea typeface="Calibri"/>
                <a:cs typeface="Calibri"/>
              </a:defRPr>
            </a:pPr>
            <a:r>
              <a:rPr sz="1800" b="1">
                <a:solidFill>
                  <a:srgbClr val="171717"/>
                </a:solidFill>
                <a:latin typeface="Calibri"/>
                <a:ea typeface="Calibri"/>
                <a:cs typeface="Calibri"/>
              </a:rPr>
              <a:t>Start</a:t>
            </a:r>
          </a:p>
        </p:txBody>
      </p:sp>
      <p:sp>
        <p:nvSpPr>
          <p:cNvPr id="80" name="Step 6 detail">
            <a:extLst>
              <a:ext uri="{FF2B5EF4-FFF2-40B4-BE49-F238E27FC236}">
                <a16:creationId xmlns:a16="http://schemas.microsoft.com/office/drawing/2014/main" id="{24F7A741-70BA-43B1-B929-C27410AFBE13}"/>
              </a:ext>
            </a:extLst>
          </p:cNvPr>
          <p:cNvSpPr>
            <a:spLocks noGrp="1"/>
          </p:cNvSpPr>
          <p:nvPr/>
        </p:nvSpPr>
        <p:spPr>
          <a:xfrm>
            <a:off x="8610600" y="5537200"/>
            <a:ext cx="2895600" cy="292100"/>
          </a:xfrm>
          <a:prstGeom prst="rect">
            <a:avLst/>
          </a:prstGeom>
          <a:noFill/>
          <a:ln w="0">
            <a:noFill/>
          </a:ln>
        </p:spPr>
        <p:txBody>
          <a:bodyPr lIns="0" tIns="0" rIns="0" bIns="0" anchor="ctr">
            <a:noAutofit/>
          </a:bodyPr>
          <a:lstStyle/>
          <a:p>
            <a:pPr algn="l">
              <a:defRPr sz="1400">
                <a:solidFill>
                  <a:srgbClr val="666666"/>
                </a:solidFill>
                <a:latin typeface="Calibri"/>
                <a:ea typeface="Calibri"/>
                <a:cs typeface="Calibri"/>
              </a:defRPr>
            </a:pPr>
            <a:r>
              <a:rPr sz="1400">
                <a:solidFill>
                  <a:srgbClr val="666666"/>
                </a:solidFill>
                <a:latin typeface="Calibri"/>
                <a:ea typeface="Calibri"/>
                <a:cs typeface="Calibri"/>
              </a:rPr>
              <a:t>Launch the tenant’s app</a:t>
            </a:r>
          </a:p>
        </p:txBody>
      </p:sp>
      <p:sp>
        <p:nvSpPr>
          <p:cNvPr id="81" name="Slice cost">
            <a:extLst>
              <a:ext uri="{FF2B5EF4-FFF2-40B4-BE49-F238E27FC236}">
                <a16:creationId xmlns:a16="http://schemas.microsoft.com/office/drawing/2014/main" id="{8AB03EC9-A3C3-4D75-A8BD-90379E9FE6BA}"/>
              </a:ext>
            </a:extLst>
          </p:cNvPr>
          <p:cNvSpPr>
            <a:spLocks noGrp="1"/>
          </p:cNvSpPr>
          <p:nvPr/>
        </p:nvSpPr>
        <p:spPr>
          <a:xfrm>
            <a:off x="685800" y="5994400"/>
            <a:ext cx="10820400" cy="431800"/>
          </a:xfrm>
          <a:prstGeom prst="rect">
            <a:avLst/>
          </a:prstGeom>
          <a:noFill/>
          <a:ln w="0">
            <a:noFill/>
          </a:ln>
        </p:spPr>
        <p:txBody>
          <a:bodyPr lIns="0" tIns="0" rIns="0" bIns="0" anchor="ctr">
            <a:noAutofit/>
          </a:bodyPr>
          <a:lstStyle/>
          <a:p>
            <a:pPr algn="l">
              <a:defRPr sz="2200">
                <a:solidFill>
                  <a:srgbClr val="171717"/>
                </a:solidFill>
                <a:latin typeface="Calibri"/>
                <a:ea typeface="Calibri"/>
                <a:cs typeface="Calibri"/>
              </a:defRPr>
            </a:pPr>
            <a:r>
              <a:rPr sz="2200">
                <a:solidFill>
                  <a:srgbClr val="171717"/>
                </a:solidFill>
                <a:latin typeface="Calibri"/>
                <a:ea typeface="Calibri"/>
                <a:cs typeface="Calibri"/>
              </a:rPr>
              <a:t>Slices start in &lt;50 ms and add &lt;1% memory overhead.</a:t>
            </a:r>
          </a:p>
        </p:txBody>
      </p:sp>
      <p:pic>
        <p:nvPicPr>
          <p:cNvPr id="500" name="Graphic 499"/>
          <p:cNvPicPr>
            <a:picLocks noChangeAspect="1"/>
          </p:cNvPicPr>
          <p:nvPr/>
        </p:nvPicPr>
        <p:blipFill>
          <a:blip>
            <a:extLst>
              <a:ext uri="{96DAC541-7B7A-43D3-8B79-37D633B846F1}">
                <asvg:svgBlip xmlns:asvg="http://schemas.microsoft.com/office/drawing/2016/SVG/main" r:embed="rId3"/>
              </a:ext>
            </a:extLst>
          </a:blip>
          <a:stretch/>
        </p:blipFill>
        <p:spPr>
          <a:xfrm>
            <a:off x="685800" y="1908175"/>
            <a:ext cx="7029450" cy="3886200"/>
          </a:xfrm>
          <a:prstGeom prst="rect">
            <a:avLst/>
          </a:prstGeom>
        </p:spPr>
      </p:pic>
    </p:spTree>
    <p:extLst>
      <p:ext uri="{BB962C8B-B14F-4D97-AF65-F5344CB8AC3E}">
        <p14:creationId xmlns:p14="http://schemas.microsoft.com/office/powerpoint/2010/main" val="2001190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D0F1172E-6FA1-4A29-A5ED-E6E2E529CA1E}"/>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Device Slices Still Share the Physical GPU</a:t>
            </a:r>
            <a:r>
              <a:rPr lang="en-US" sz="3200" b="1" i="0" dirty="0">
                <a:solidFill>
                  <a:srgbClr val="171717"/>
                </a:solidFill>
                <a:latin typeface="Calibri"/>
                <a:ea typeface="Calibri"/>
                <a:cs typeface="Calibri"/>
              </a:rPr>
              <a:t>…</a:t>
            </a:r>
            <a:endParaRPr sz="3200" b="1" i="0" dirty="0">
              <a:solidFill>
                <a:srgbClr val="171717"/>
              </a:solidFill>
              <a:latin typeface="Calibri"/>
              <a:ea typeface="Calibri"/>
              <a:cs typeface="Calibri"/>
            </a:endParaRPr>
          </a:p>
        </p:txBody>
      </p:sp>
      <p:sp>
        <p:nvSpPr>
          <p:cNvPr id="5" name="Text 4">
            <a:extLst>
              <a:ext uri="{FF2B5EF4-FFF2-40B4-BE49-F238E27FC236}">
                <a16:creationId xmlns:a16="http://schemas.microsoft.com/office/drawing/2014/main" id="{22D03926-F4F6-4DD9-9BDA-81FDD94D0899}"/>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18</a:t>
            </a:r>
          </a:p>
        </p:txBody>
      </p:sp>
      <p:sp>
        <p:nvSpPr>
          <p:cNvPr id="6" name="GPU congestion problem">
            <a:extLst>
              <a:ext uri="{FF2B5EF4-FFF2-40B4-BE49-F238E27FC236}">
                <a16:creationId xmlns:a16="http://schemas.microsoft.com/office/drawing/2014/main" id="{DFBC9572-026E-457C-A17C-CB3D7B69C3A8}"/>
              </a:ext>
            </a:extLst>
          </p:cNvPr>
          <p:cNvSpPr>
            <a:spLocks noGrp="1"/>
          </p:cNvSpPr>
          <p:nvPr/>
        </p:nvSpPr>
        <p:spPr>
          <a:xfrm>
            <a:off x="508000" y="1016000"/>
            <a:ext cx="11176000" cy="431800"/>
          </a:xfrm>
          <a:prstGeom prst="rect">
            <a:avLst/>
          </a:prstGeom>
          <a:noFill/>
          <a:ln w="0">
            <a:noFill/>
          </a:ln>
        </p:spPr>
        <p:txBody>
          <a:bodyPr lIns="0" tIns="0" rIns="0" bIns="0" anchor="ctr">
            <a:noAutofit/>
          </a:bodyPr>
          <a:lstStyle/>
          <a:p>
            <a:pPr algn="l">
              <a:defRPr sz="2200">
                <a:solidFill>
                  <a:srgbClr val="171717"/>
                </a:solidFill>
                <a:latin typeface="Calibri"/>
                <a:ea typeface="Calibri"/>
                <a:cs typeface="Calibri"/>
              </a:defRPr>
            </a:pPr>
            <a:r>
              <a:rPr sz="2200" dirty="0">
                <a:solidFill>
                  <a:srgbClr val="171717"/>
                </a:solidFill>
                <a:latin typeface="Calibri"/>
                <a:ea typeface="Calibri"/>
                <a:cs typeface="Calibri"/>
              </a:rPr>
              <a:t>Work piles up in proprietary NVIDIA driver queues that MCon cannot control.</a:t>
            </a:r>
          </a:p>
        </p:txBody>
      </p:sp>
      <p:sp>
        <p:nvSpPr>
          <p:cNvPr id="500" name="GPU jitter consequence">
            <a:extLst>
              <a:ext uri="{FF2B5EF4-FFF2-40B4-BE49-F238E27FC236}">
                <a16:creationId xmlns:a16="http://schemas.microsoft.com/office/drawing/2014/main" id="{55B1EF92-BD67-4E54-BEFC-35E9478B988D}"/>
              </a:ext>
            </a:extLst>
          </p:cNvPr>
          <p:cNvSpPr>
            <a:spLocks noGrp="1"/>
          </p:cNvSpPr>
          <p:nvPr/>
        </p:nvSpPr>
        <p:spPr>
          <a:xfrm>
            <a:off x="508000" y="1460500"/>
            <a:ext cx="11176000" cy="393700"/>
          </a:xfrm>
          <a:prstGeom prst="rect">
            <a:avLst/>
          </a:prstGeom>
          <a:noFill/>
          <a:ln w="0">
            <a:noFill/>
          </a:ln>
        </p:spPr>
        <p:txBody>
          <a:bodyPr wrap="square" lIns="0" tIns="0" rIns="0" bIns="0" anchor="ctr">
            <a:noAutofit/>
          </a:bodyPr>
          <a:lstStyle/>
          <a:p>
            <a:pPr algn="l">
              <a:defRPr sz="2200" b="0">
                <a:solidFill>
                  <a:srgbClr val="202020"/>
                </a:solidFill>
                <a:latin typeface="Calibri"/>
                <a:ea typeface="Calibri"/>
                <a:cs typeface="Calibri"/>
              </a:defRPr>
            </a:pPr>
            <a:r>
              <a:rPr sz="2200" b="0">
                <a:solidFill>
                  <a:srgbClr val="202020"/>
                </a:solidFill>
                <a:latin typeface="Calibri"/>
                <a:ea typeface="Calibri"/>
                <a:cs typeface="Calibri"/>
              </a:rPr>
              <a:t>Shared queueing makes frame completion irregular within each slice.</a:t>
            </a:r>
          </a:p>
        </p:txBody>
      </p:sp>
      <p:sp>
        <p:nvSpPr>
          <p:cNvPr id="501" name="Concurrent frame submission label">
            <a:extLst>
              <a:ext uri="{FF2B5EF4-FFF2-40B4-BE49-F238E27FC236}">
                <a16:creationId xmlns:a16="http://schemas.microsoft.com/office/drawing/2014/main" id="{EBE64583-6CB0-4694-81EA-E279DB6CA6F2}"/>
              </a:ext>
            </a:extLst>
          </p:cNvPr>
          <p:cNvSpPr>
            <a:spLocks noGrp="1"/>
          </p:cNvSpPr>
          <p:nvPr/>
        </p:nvSpPr>
        <p:spPr>
          <a:xfrm>
            <a:off x="723900" y="2019300"/>
            <a:ext cx="2952750" cy="304800"/>
          </a:xfrm>
          <a:prstGeom prst="rect">
            <a:avLst/>
          </a:prstGeom>
          <a:noFill/>
          <a:ln w="0">
            <a:noFill/>
          </a:ln>
        </p:spPr>
        <p:txBody>
          <a:bodyPr wrap="square" lIns="0" tIns="0" rIns="0" bIns="0" anchor="ctr">
            <a:noAutofit/>
          </a:bodyPr>
          <a:lstStyle/>
          <a:p>
            <a:pPr algn="l">
              <a:defRPr sz="1800" b="1">
                <a:solidFill>
                  <a:srgbClr val="202020"/>
                </a:solidFill>
                <a:latin typeface="Calibri"/>
                <a:ea typeface="Calibri"/>
                <a:cs typeface="Calibri"/>
              </a:defRPr>
            </a:pPr>
            <a:r>
              <a:rPr sz="1800" b="1">
                <a:solidFill>
                  <a:srgbClr val="202020"/>
                </a:solidFill>
                <a:latin typeface="Calibri"/>
                <a:ea typeface="Calibri"/>
                <a:cs typeface="Calibri"/>
              </a:rPr>
              <a:t>Concurrent submissions</a:t>
            </a:r>
          </a:p>
        </p:txBody>
      </p:sp>
      <p:sp>
        <p:nvSpPr>
          <p:cNvPr id="502" name="Problem slice 1">
            <a:extLst>
              <a:ext uri="{FF2B5EF4-FFF2-40B4-BE49-F238E27FC236}">
                <a16:creationId xmlns:a16="http://schemas.microsoft.com/office/drawing/2014/main" id="{8C34AF3D-AC38-417A-8FA3-653E45A50F64}"/>
              </a:ext>
            </a:extLst>
          </p:cNvPr>
          <p:cNvSpPr>
            <a:spLocks noGrp="1"/>
          </p:cNvSpPr>
          <p:nvPr/>
        </p:nvSpPr>
        <p:spPr>
          <a:xfrm>
            <a:off x="733425" y="2447925"/>
            <a:ext cx="2219325" cy="581025"/>
          </a:xfrm>
          <a:prstGeom prst="roundRect">
            <a:avLst>
              <a:gd name="adj" fmla="val 13115"/>
            </a:avLst>
          </a:prstGeom>
          <a:solidFill>
            <a:srgbClr val="E2EFD5"/>
          </a:solidFill>
          <a:ln w="13335">
            <a:solidFill>
              <a:srgbClr val="609544"/>
            </a:solidFill>
          </a:ln>
        </p:spPr>
        <p:txBody>
          <a:bodyPr wrap="square" lIns="28575" tIns="0" rIns="28575" bIns="0" anchor="ctr">
            <a:noAutofit/>
          </a:bodyPr>
          <a:lstStyle/>
          <a:p>
            <a:pPr algn="ctr">
              <a:defRPr sz="1800" b="1">
                <a:solidFill>
                  <a:srgbClr val="202020"/>
                </a:solidFill>
                <a:latin typeface="Calibri"/>
                <a:ea typeface="Calibri"/>
                <a:cs typeface="Calibri"/>
              </a:defRPr>
            </a:pPr>
            <a:r>
              <a:rPr sz="1800" b="1">
                <a:solidFill>
                  <a:srgbClr val="202020"/>
                </a:solidFill>
                <a:latin typeface="Calibri"/>
                <a:ea typeface="Calibri"/>
                <a:cs typeface="Calibri"/>
              </a:rPr>
              <a:t>Slice 1</a:t>
            </a:r>
          </a:p>
        </p:txBody>
      </p:sp>
      <p:sp>
        <p:nvSpPr>
          <p:cNvPr id="503" name="Submitted frame 0-0">
            <a:extLst>
              <a:ext uri="{FF2B5EF4-FFF2-40B4-BE49-F238E27FC236}">
                <a16:creationId xmlns:a16="http://schemas.microsoft.com/office/drawing/2014/main" id="{EF77292B-F51C-411A-9DFB-0B0F4C0155BC}"/>
              </a:ext>
            </a:extLst>
          </p:cNvPr>
          <p:cNvSpPr>
            <a:spLocks noGrp="1"/>
          </p:cNvSpPr>
          <p:nvPr/>
        </p:nvSpPr>
        <p:spPr>
          <a:xfrm>
            <a:off x="3105150" y="2619375"/>
            <a:ext cx="180975" cy="257175"/>
          </a:xfrm>
          <a:prstGeom prst="rect">
            <a:avLst/>
          </a:prstGeom>
          <a:solidFill>
            <a:srgbClr val="E2EFD5"/>
          </a:solidFill>
          <a:ln w="9525">
            <a:solidFill>
              <a:srgbClr val="609544"/>
            </a:solidFill>
          </a:ln>
        </p:spPr>
        <p:txBody>
          <a:bodyPr/>
          <a:lstStyle/>
          <a:p>
            <a:endParaRPr lang="en-US"/>
          </a:p>
        </p:txBody>
      </p:sp>
      <p:sp>
        <p:nvSpPr>
          <p:cNvPr id="504" name="Submitted frame 0-1">
            <a:extLst>
              <a:ext uri="{FF2B5EF4-FFF2-40B4-BE49-F238E27FC236}">
                <a16:creationId xmlns:a16="http://schemas.microsoft.com/office/drawing/2014/main" id="{E0906F9B-BC97-4FED-AAF8-1501CEC484B2}"/>
              </a:ext>
            </a:extLst>
          </p:cNvPr>
          <p:cNvSpPr>
            <a:spLocks noGrp="1"/>
          </p:cNvSpPr>
          <p:nvPr/>
        </p:nvSpPr>
        <p:spPr>
          <a:xfrm>
            <a:off x="3371850" y="2619375"/>
            <a:ext cx="180975" cy="257175"/>
          </a:xfrm>
          <a:prstGeom prst="rect">
            <a:avLst/>
          </a:prstGeom>
          <a:solidFill>
            <a:srgbClr val="E2EFD5"/>
          </a:solidFill>
          <a:ln w="9525">
            <a:solidFill>
              <a:srgbClr val="609544"/>
            </a:solidFill>
          </a:ln>
        </p:spPr>
        <p:txBody>
          <a:bodyPr/>
          <a:lstStyle/>
          <a:p>
            <a:endParaRPr lang="en-US"/>
          </a:p>
        </p:txBody>
      </p:sp>
      <p:sp>
        <p:nvSpPr>
          <p:cNvPr id="505" name="Submitted frame 0-2">
            <a:extLst>
              <a:ext uri="{FF2B5EF4-FFF2-40B4-BE49-F238E27FC236}">
                <a16:creationId xmlns:a16="http://schemas.microsoft.com/office/drawing/2014/main" id="{4F697463-4C05-4E82-A083-38F89B6927DD}"/>
              </a:ext>
            </a:extLst>
          </p:cNvPr>
          <p:cNvSpPr>
            <a:spLocks noGrp="1"/>
          </p:cNvSpPr>
          <p:nvPr/>
        </p:nvSpPr>
        <p:spPr>
          <a:xfrm>
            <a:off x="3638550" y="2619375"/>
            <a:ext cx="180975" cy="257175"/>
          </a:xfrm>
          <a:prstGeom prst="rect">
            <a:avLst/>
          </a:prstGeom>
          <a:solidFill>
            <a:srgbClr val="E2EFD5"/>
          </a:solidFill>
          <a:ln w="9525">
            <a:solidFill>
              <a:srgbClr val="609544"/>
            </a:solidFill>
          </a:ln>
        </p:spPr>
        <p:txBody>
          <a:bodyPr/>
          <a:lstStyle/>
          <a:p>
            <a:endParaRPr lang="en-US"/>
          </a:p>
        </p:txBody>
      </p:sp>
      <p:sp>
        <p:nvSpPr>
          <p:cNvPr id="506" name="Slice submission 0">
            <a:extLst>
              <a:ext uri="{FF2B5EF4-FFF2-40B4-BE49-F238E27FC236}">
                <a16:creationId xmlns:a16="http://schemas.microsoft.com/office/drawing/2014/main" id="{97DE4538-6020-44B8-B1D2-F0AD651E75D8}"/>
              </a:ext>
            </a:extLst>
          </p:cNvPr>
          <p:cNvSpPr>
            <a:spLocks noGrp="1"/>
          </p:cNvSpPr>
          <p:nvPr/>
        </p:nvSpPr>
        <p:spPr>
          <a:xfrm>
            <a:off x="3924300" y="2743200"/>
            <a:ext cx="438150" cy="953"/>
          </a:xfrm>
          <a:prstGeom prst="line">
            <a:avLst/>
          </a:prstGeom>
          <a:noFill/>
          <a:ln w="14288">
            <a:solidFill>
              <a:srgbClr val="609544"/>
            </a:solidFill>
          </a:ln>
        </p:spPr>
        <p:txBody>
          <a:bodyPr/>
          <a:lstStyle/>
          <a:p>
            <a:endParaRPr lang="en-US"/>
          </a:p>
        </p:txBody>
      </p:sp>
      <p:sp>
        <p:nvSpPr>
          <p:cNvPr id="507" name="Slice submission 0 arrowhead">
            <a:extLst>
              <a:ext uri="{FF2B5EF4-FFF2-40B4-BE49-F238E27FC236}">
                <a16:creationId xmlns:a16="http://schemas.microsoft.com/office/drawing/2014/main" id="{DDFAA6A2-E38A-4964-9AB3-4B3BD5CFD095}"/>
              </a:ext>
            </a:extLst>
          </p:cNvPr>
          <p:cNvSpPr>
            <a:spLocks noGrp="1"/>
          </p:cNvSpPr>
          <p:nvPr/>
        </p:nvSpPr>
        <p:spPr>
          <a:xfrm rot="5400000">
            <a:off x="4352925" y="2705100"/>
            <a:ext cx="76200" cy="76200"/>
          </a:xfrm>
          <a:prstGeom prst="triangle">
            <a:avLst/>
          </a:prstGeom>
          <a:solidFill>
            <a:srgbClr val="609544"/>
          </a:solidFill>
          <a:ln w="0">
            <a:noFill/>
          </a:ln>
        </p:spPr>
        <p:txBody>
          <a:bodyPr/>
          <a:lstStyle/>
          <a:p>
            <a:endParaRPr lang="en-US"/>
          </a:p>
        </p:txBody>
      </p:sp>
      <p:sp>
        <p:nvSpPr>
          <p:cNvPr id="508" name="Problem slice 2">
            <a:extLst>
              <a:ext uri="{FF2B5EF4-FFF2-40B4-BE49-F238E27FC236}">
                <a16:creationId xmlns:a16="http://schemas.microsoft.com/office/drawing/2014/main" id="{44192D0F-14E6-41B8-820D-1D073384F01F}"/>
              </a:ext>
            </a:extLst>
          </p:cNvPr>
          <p:cNvSpPr>
            <a:spLocks noGrp="1"/>
          </p:cNvSpPr>
          <p:nvPr/>
        </p:nvSpPr>
        <p:spPr>
          <a:xfrm>
            <a:off x="733425" y="3209925"/>
            <a:ext cx="2219325" cy="581025"/>
          </a:xfrm>
          <a:prstGeom prst="roundRect">
            <a:avLst>
              <a:gd name="adj" fmla="val 13115"/>
            </a:avLst>
          </a:prstGeom>
          <a:solidFill>
            <a:srgbClr val="DEEBF7"/>
          </a:solidFill>
          <a:ln w="13335">
            <a:solidFill>
              <a:srgbClr val="508CCB"/>
            </a:solidFill>
          </a:ln>
        </p:spPr>
        <p:txBody>
          <a:bodyPr wrap="square" lIns="28575" tIns="0" rIns="28575" bIns="0" anchor="ctr">
            <a:noAutofit/>
          </a:bodyPr>
          <a:lstStyle/>
          <a:p>
            <a:pPr algn="ctr">
              <a:defRPr sz="1800" b="1">
                <a:solidFill>
                  <a:srgbClr val="202020"/>
                </a:solidFill>
                <a:latin typeface="Calibri"/>
                <a:ea typeface="Calibri"/>
                <a:cs typeface="Calibri"/>
              </a:defRPr>
            </a:pPr>
            <a:r>
              <a:rPr sz="1800" b="1">
                <a:solidFill>
                  <a:srgbClr val="202020"/>
                </a:solidFill>
                <a:latin typeface="Calibri"/>
                <a:ea typeface="Calibri"/>
                <a:cs typeface="Calibri"/>
              </a:rPr>
              <a:t>Slice 2</a:t>
            </a:r>
          </a:p>
        </p:txBody>
      </p:sp>
      <p:sp>
        <p:nvSpPr>
          <p:cNvPr id="509" name="Submitted frame 1-0">
            <a:extLst>
              <a:ext uri="{FF2B5EF4-FFF2-40B4-BE49-F238E27FC236}">
                <a16:creationId xmlns:a16="http://schemas.microsoft.com/office/drawing/2014/main" id="{855957E9-27A2-4908-9E83-0D561F7BA4CA}"/>
              </a:ext>
            </a:extLst>
          </p:cNvPr>
          <p:cNvSpPr>
            <a:spLocks noGrp="1"/>
          </p:cNvSpPr>
          <p:nvPr/>
        </p:nvSpPr>
        <p:spPr>
          <a:xfrm>
            <a:off x="3105150" y="3381375"/>
            <a:ext cx="180975" cy="257175"/>
          </a:xfrm>
          <a:prstGeom prst="rect">
            <a:avLst/>
          </a:prstGeom>
          <a:solidFill>
            <a:srgbClr val="DEEBF7"/>
          </a:solidFill>
          <a:ln w="9525">
            <a:solidFill>
              <a:srgbClr val="508CCB"/>
            </a:solidFill>
          </a:ln>
        </p:spPr>
        <p:txBody>
          <a:bodyPr/>
          <a:lstStyle/>
          <a:p>
            <a:endParaRPr lang="en-US"/>
          </a:p>
        </p:txBody>
      </p:sp>
      <p:sp>
        <p:nvSpPr>
          <p:cNvPr id="510" name="Submitted frame 1-1">
            <a:extLst>
              <a:ext uri="{FF2B5EF4-FFF2-40B4-BE49-F238E27FC236}">
                <a16:creationId xmlns:a16="http://schemas.microsoft.com/office/drawing/2014/main" id="{6776B41A-7862-4309-96DF-2627A8CE0F6A}"/>
              </a:ext>
            </a:extLst>
          </p:cNvPr>
          <p:cNvSpPr>
            <a:spLocks noGrp="1"/>
          </p:cNvSpPr>
          <p:nvPr/>
        </p:nvSpPr>
        <p:spPr>
          <a:xfrm>
            <a:off x="3371850" y="3381375"/>
            <a:ext cx="180975" cy="257175"/>
          </a:xfrm>
          <a:prstGeom prst="rect">
            <a:avLst/>
          </a:prstGeom>
          <a:solidFill>
            <a:srgbClr val="DEEBF7"/>
          </a:solidFill>
          <a:ln w="9525">
            <a:solidFill>
              <a:srgbClr val="508CCB"/>
            </a:solidFill>
          </a:ln>
        </p:spPr>
        <p:txBody>
          <a:bodyPr/>
          <a:lstStyle/>
          <a:p>
            <a:endParaRPr lang="en-US"/>
          </a:p>
        </p:txBody>
      </p:sp>
      <p:sp>
        <p:nvSpPr>
          <p:cNvPr id="511" name="Submitted frame 1-2">
            <a:extLst>
              <a:ext uri="{FF2B5EF4-FFF2-40B4-BE49-F238E27FC236}">
                <a16:creationId xmlns:a16="http://schemas.microsoft.com/office/drawing/2014/main" id="{6F0B719D-6899-4F84-9F99-F546D479BA15}"/>
              </a:ext>
            </a:extLst>
          </p:cNvPr>
          <p:cNvSpPr>
            <a:spLocks noGrp="1"/>
          </p:cNvSpPr>
          <p:nvPr/>
        </p:nvSpPr>
        <p:spPr>
          <a:xfrm>
            <a:off x="3638550" y="3381375"/>
            <a:ext cx="180975" cy="257175"/>
          </a:xfrm>
          <a:prstGeom prst="rect">
            <a:avLst/>
          </a:prstGeom>
          <a:solidFill>
            <a:srgbClr val="DEEBF7"/>
          </a:solidFill>
          <a:ln w="9525">
            <a:solidFill>
              <a:srgbClr val="508CCB"/>
            </a:solidFill>
          </a:ln>
        </p:spPr>
        <p:txBody>
          <a:bodyPr/>
          <a:lstStyle/>
          <a:p>
            <a:endParaRPr lang="en-US"/>
          </a:p>
        </p:txBody>
      </p:sp>
      <p:sp>
        <p:nvSpPr>
          <p:cNvPr id="512" name="Slice submission 1">
            <a:extLst>
              <a:ext uri="{FF2B5EF4-FFF2-40B4-BE49-F238E27FC236}">
                <a16:creationId xmlns:a16="http://schemas.microsoft.com/office/drawing/2014/main" id="{B4AEFBE4-BDA4-463D-9C99-1D8FCFD24D8A}"/>
              </a:ext>
            </a:extLst>
          </p:cNvPr>
          <p:cNvSpPr>
            <a:spLocks noGrp="1"/>
          </p:cNvSpPr>
          <p:nvPr/>
        </p:nvSpPr>
        <p:spPr>
          <a:xfrm>
            <a:off x="3924300" y="3505200"/>
            <a:ext cx="438150" cy="953"/>
          </a:xfrm>
          <a:prstGeom prst="line">
            <a:avLst/>
          </a:prstGeom>
          <a:noFill/>
          <a:ln w="14288">
            <a:solidFill>
              <a:srgbClr val="508CCB"/>
            </a:solidFill>
          </a:ln>
        </p:spPr>
        <p:txBody>
          <a:bodyPr/>
          <a:lstStyle/>
          <a:p>
            <a:endParaRPr lang="en-US"/>
          </a:p>
        </p:txBody>
      </p:sp>
      <p:sp>
        <p:nvSpPr>
          <p:cNvPr id="513" name="Slice submission 1 arrowhead">
            <a:extLst>
              <a:ext uri="{FF2B5EF4-FFF2-40B4-BE49-F238E27FC236}">
                <a16:creationId xmlns:a16="http://schemas.microsoft.com/office/drawing/2014/main" id="{2DACAAC1-E9B9-4363-BCCD-55353301E9E3}"/>
              </a:ext>
            </a:extLst>
          </p:cNvPr>
          <p:cNvSpPr>
            <a:spLocks noGrp="1"/>
          </p:cNvSpPr>
          <p:nvPr/>
        </p:nvSpPr>
        <p:spPr>
          <a:xfrm rot="5400000">
            <a:off x="4352925" y="3467100"/>
            <a:ext cx="76200" cy="76200"/>
          </a:xfrm>
          <a:prstGeom prst="triangle">
            <a:avLst/>
          </a:prstGeom>
          <a:solidFill>
            <a:srgbClr val="508CCB"/>
          </a:solidFill>
          <a:ln w="0">
            <a:noFill/>
          </a:ln>
        </p:spPr>
        <p:txBody>
          <a:bodyPr/>
          <a:lstStyle/>
          <a:p>
            <a:endParaRPr lang="en-US"/>
          </a:p>
        </p:txBody>
      </p:sp>
      <p:sp>
        <p:nvSpPr>
          <p:cNvPr id="514" name="Problem slice 3">
            <a:extLst>
              <a:ext uri="{FF2B5EF4-FFF2-40B4-BE49-F238E27FC236}">
                <a16:creationId xmlns:a16="http://schemas.microsoft.com/office/drawing/2014/main" id="{7F4F5FA7-9C4E-489B-A2D6-33F6EF4EB16E}"/>
              </a:ext>
            </a:extLst>
          </p:cNvPr>
          <p:cNvSpPr>
            <a:spLocks noGrp="1"/>
          </p:cNvSpPr>
          <p:nvPr/>
        </p:nvSpPr>
        <p:spPr>
          <a:xfrm>
            <a:off x="733425" y="3971925"/>
            <a:ext cx="2219325" cy="581025"/>
          </a:xfrm>
          <a:prstGeom prst="roundRect">
            <a:avLst>
              <a:gd name="adj" fmla="val 13115"/>
            </a:avLst>
          </a:prstGeom>
          <a:solidFill>
            <a:srgbClr val="FFF1D3"/>
          </a:solidFill>
          <a:ln w="13335">
            <a:solidFill>
              <a:srgbClr val="E99932"/>
            </a:solidFill>
          </a:ln>
        </p:spPr>
        <p:txBody>
          <a:bodyPr wrap="square" lIns="28575" tIns="0" rIns="28575" bIns="0" anchor="ctr">
            <a:noAutofit/>
          </a:bodyPr>
          <a:lstStyle/>
          <a:p>
            <a:pPr algn="ctr">
              <a:defRPr sz="1800" b="1">
                <a:solidFill>
                  <a:srgbClr val="202020"/>
                </a:solidFill>
                <a:latin typeface="Calibri"/>
                <a:ea typeface="Calibri"/>
                <a:cs typeface="Calibri"/>
              </a:defRPr>
            </a:pPr>
            <a:r>
              <a:rPr sz="1800" b="1">
                <a:solidFill>
                  <a:srgbClr val="202020"/>
                </a:solidFill>
                <a:latin typeface="Calibri"/>
                <a:ea typeface="Calibri"/>
                <a:cs typeface="Calibri"/>
              </a:rPr>
              <a:t>Slice 3</a:t>
            </a:r>
          </a:p>
        </p:txBody>
      </p:sp>
      <p:sp>
        <p:nvSpPr>
          <p:cNvPr id="515" name="Submitted frame 2-0">
            <a:extLst>
              <a:ext uri="{FF2B5EF4-FFF2-40B4-BE49-F238E27FC236}">
                <a16:creationId xmlns:a16="http://schemas.microsoft.com/office/drawing/2014/main" id="{BB788DAD-4771-497A-953B-42FD65DD101C}"/>
              </a:ext>
            </a:extLst>
          </p:cNvPr>
          <p:cNvSpPr>
            <a:spLocks noGrp="1"/>
          </p:cNvSpPr>
          <p:nvPr/>
        </p:nvSpPr>
        <p:spPr>
          <a:xfrm>
            <a:off x="3105150" y="4143375"/>
            <a:ext cx="180975" cy="257175"/>
          </a:xfrm>
          <a:prstGeom prst="rect">
            <a:avLst/>
          </a:prstGeom>
          <a:solidFill>
            <a:srgbClr val="FFF1D3"/>
          </a:solidFill>
          <a:ln w="9525">
            <a:solidFill>
              <a:srgbClr val="E99932"/>
            </a:solidFill>
          </a:ln>
        </p:spPr>
        <p:txBody>
          <a:bodyPr/>
          <a:lstStyle/>
          <a:p>
            <a:endParaRPr lang="en-US"/>
          </a:p>
        </p:txBody>
      </p:sp>
      <p:sp>
        <p:nvSpPr>
          <p:cNvPr id="516" name="Submitted frame 2-1">
            <a:extLst>
              <a:ext uri="{FF2B5EF4-FFF2-40B4-BE49-F238E27FC236}">
                <a16:creationId xmlns:a16="http://schemas.microsoft.com/office/drawing/2014/main" id="{A14B571B-6428-45F1-9E69-E91AA7C51BF9}"/>
              </a:ext>
            </a:extLst>
          </p:cNvPr>
          <p:cNvSpPr>
            <a:spLocks noGrp="1"/>
          </p:cNvSpPr>
          <p:nvPr/>
        </p:nvSpPr>
        <p:spPr>
          <a:xfrm>
            <a:off x="3371850" y="4143375"/>
            <a:ext cx="180975" cy="257175"/>
          </a:xfrm>
          <a:prstGeom prst="rect">
            <a:avLst/>
          </a:prstGeom>
          <a:solidFill>
            <a:srgbClr val="FFF1D3"/>
          </a:solidFill>
          <a:ln w="9525">
            <a:solidFill>
              <a:srgbClr val="E99932"/>
            </a:solidFill>
          </a:ln>
        </p:spPr>
        <p:txBody>
          <a:bodyPr/>
          <a:lstStyle/>
          <a:p>
            <a:endParaRPr lang="en-US"/>
          </a:p>
        </p:txBody>
      </p:sp>
      <p:sp>
        <p:nvSpPr>
          <p:cNvPr id="517" name="Submitted frame 2-2">
            <a:extLst>
              <a:ext uri="{FF2B5EF4-FFF2-40B4-BE49-F238E27FC236}">
                <a16:creationId xmlns:a16="http://schemas.microsoft.com/office/drawing/2014/main" id="{7DB6A80F-5D48-437C-97D4-5A60F5BAB6C4}"/>
              </a:ext>
            </a:extLst>
          </p:cNvPr>
          <p:cNvSpPr>
            <a:spLocks noGrp="1"/>
          </p:cNvSpPr>
          <p:nvPr/>
        </p:nvSpPr>
        <p:spPr>
          <a:xfrm>
            <a:off x="3638550" y="4143375"/>
            <a:ext cx="180975" cy="257175"/>
          </a:xfrm>
          <a:prstGeom prst="rect">
            <a:avLst/>
          </a:prstGeom>
          <a:solidFill>
            <a:srgbClr val="FFF1D3"/>
          </a:solidFill>
          <a:ln w="9525">
            <a:solidFill>
              <a:srgbClr val="E99932"/>
            </a:solidFill>
          </a:ln>
        </p:spPr>
        <p:txBody>
          <a:bodyPr/>
          <a:lstStyle/>
          <a:p>
            <a:endParaRPr lang="en-US"/>
          </a:p>
        </p:txBody>
      </p:sp>
      <p:sp>
        <p:nvSpPr>
          <p:cNvPr id="518" name="Slice submission 2">
            <a:extLst>
              <a:ext uri="{FF2B5EF4-FFF2-40B4-BE49-F238E27FC236}">
                <a16:creationId xmlns:a16="http://schemas.microsoft.com/office/drawing/2014/main" id="{8EF39D59-072D-48D1-BB49-10AA0A841D85}"/>
              </a:ext>
            </a:extLst>
          </p:cNvPr>
          <p:cNvSpPr>
            <a:spLocks noGrp="1"/>
          </p:cNvSpPr>
          <p:nvPr/>
        </p:nvSpPr>
        <p:spPr>
          <a:xfrm>
            <a:off x="3924300" y="4267200"/>
            <a:ext cx="438150" cy="953"/>
          </a:xfrm>
          <a:prstGeom prst="line">
            <a:avLst/>
          </a:prstGeom>
          <a:noFill/>
          <a:ln w="14288">
            <a:solidFill>
              <a:srgbClr val="E99932"/>
            </a:solidFill>
          </a:ln>
        </p:spPr>
        <p:txBody>
          <a:bodyPr/>
          <a:lstStyle/>
          <a:p>
            <a:endParaRPr lang="en-US"/>
          </a:p>
        </p:txBody>
      </p:sp>
      <p:sp>
        <p:nvSpPr>
          <p:cNvPr id="519" name="Slice submission 2 arrowhead">
            <a:extLst>
              <a:ext uri="{FF2B5EF4-FFF2-40B4-BE49-F238E27FC236}">
                <a16:creationId xmlns:a16="http://schemas.microsoft.com/office/drawing/2014/main" id="{1D23BEF0-78E0-4440-AD97-7974574041B5}"/>
              </a:ext>
            </a:extLst>
          </p:cNvPr>
          <p:cNvSpPr>
            <a:spLocks noGrp="1"/>
          </p:cNvSpPr>
          <p:nvPr/>
        </p:nvSpPr>
        <p:spPr>
          <a:xfrm rot="5400000">
            <a:off x="4352925" y="4229100"/>
            <a:ext cx="76200" cy="76200"/>
          </a:xfrm>
          <a:prstGeom prst="triangle">
            <a:avLst/>
          </a:prstGeom>
          <a:solidFill>
            <a:srgbClr val="E99932"/>
          </a:solidFill>
          <a:ln w="0">
            <a:noFill/>
          </a:ln>
        </p:spPr>
        <p:txBody>
          <a:bodyPr/>
          <a:lstStyle/>
          <a:p>
            <a:endParaRPr lang="en-US"/>
          </a:p>
        </p:txBody>
      </p:sp>
      <p:sp>
        <p:nvSpPr>
          <p:cNvPr id="520" name="Opaque driver queue boundary">
            <a:extLst>
              <a:ext uri="{FF2B5EF4-FFF2-40B4-BE49-F238E27FC236}">
                <a16:creationId xmlns:a16="http://schemas.microsoft.com/office/drawing/2014/main" id="{EBB86689-4727-4223-8BB4-6848E598E558}"/>
              </a:ext>
            </a:extLst>
          </p:cNvPr>
          <p:cNvSpPr>
            <a:spLocks noGrp="1"/>
          </p:cNvSpPr>
          <p:nvPr/>
        </p:nvSpPr>
        <p:spPr>
          <a:xfrm>
            <a:off x="4533900" y="2428875"/>
            <a:ext cx="4086225" cy="2276475"/>
          </a:xfrm>
          <a:prstGeom prst="roundRect">
            <a:avLst>
              <a:gd name="adj" fmla="val 3347"/>
            </a:avLst>
          </a:prstGeom>
          <a:solidFill>
            <a:srgbClr val="F6F6F6"/>
          </a:solidFill>
          <a:ln w="14288">
            <a:solidFill>
              <a:srgbClr val="CD3D43"/>
            </a:solidFill>
          </a:ln>
        </p:spPr>
        <p:txBody>
          <a:bodyPr/>
          <a:lstStyle/>
          <a:p>
            <a:endParaRPr lang="en-US"/>
          </a:p>
        </p:txBody>
      </p:sp>
      <p:sp>
        <p:nvSpPr>
          <p:cNvPr id="521" name="Driver control boundary">
            <a:extLst>
              <a:ext uri="{FF2B5EF4-FFF2-40B4-BE49-F238E27FC236}">
                <a16:creationId xmlns:a16="http://schemas.microsoft.com/office/drawing/2014/main" id="{DDAC0F9F-1853-4EAD-BEA6-78979CD38ED6}"/>
              </a:ext>
            </a:extLst>
          </p:cNvPr>
          <p:cNvSpPr>
            <a:spLocks noGrp="1"/>
          </p:cNvSpPr>
          <p:nvPr/>
        </p:nvSpPr>
        <p:spPr>
          <a:xfrm>
            <a:off x="4591050" y="2019300"/>
            <a:ext cx="3971925" cy="304800"/>
          </a:xfrm>
          <a:prstGeom prst="rect">
            <a:avLst/>
          </a:prstGeom>
          <a:noFill/>
          <a:ln w="0">
            <a:noFill/>
          </a:ln>
        </p:spPr>
        <p:txBody>
          <a:bodyPr wrap="square" lIns="0" tIns="0" rIns="0" bIns="0" anchor="ctr">
            <a:noAutofit/>
          </a:bodyPr>
          <a:lstStyle/>
          <a:p>
            <a:pPr algn="ctr">
              <a:defRPr sz="1800" b="1">
                <a:solidFill>
                  <a:srgbClr val="CD3D43"/>
                </a:solidFill>
                <a:latin typeface="Calibri"/>
                <a:ea typeface="Calibri"/>
                <a:cs typeface="Calibri"/>
              </a:defRPr>
            </a:pPr>
            <a:r>
              <a:rPr sz="1800" b="1">
                <a:solidFill>
                  <a:srgbClr val="CD3D43"/>
                </a:solidFill>
                <a:latin typeface="Calibri"/>
                <a:ea typeface="Calibri"/>
                <a:cs typeface="Calibri"/>
              </a:rPr>
              <a:t>Outside MCon’s control</a:t>
            </a:r>
          </a:p>
        </p:txBody>
      </p:sp>
      <p:sp>
        <p:nvSpPr>
          <p:cNvPr id="522" name="NVIDIA shared queue title">
            <a:extLst>
              <a:ext uri="{FF2B5EF4-FFF2-40B4-BE49-F238E27FC236}">
                <a16:creationId xmlns:a16="http://schemas.microsoft.com/office/drawing/2014/main" id="{B1626374-3C02-47BF-9210-88CFCB8261B4}"/>
              </a:ext>
            </a:extLst>
          </p:cNvPr>
          <p:cNvSpPr>
            <a:spLocks noGrp="1"/>
          </p:cNvSpPr>
          <p:nvPr/>
        </p:nvSpPr>
        <p:spPr>
          <a:xfrm>
            <a:off x="4648200" y="2600325"/>
            <a:ext cx="3857625" cy="352425"/>
          </a:xfrm>
          <a:prstGeom prst="rect">
            <a:avLst/>
          </a:prstGeom>
          <a:noFill/>
          <a:ln w="0">
            <a:noFill/>
          </a:ln>
        </p:spPr>
        <p:txBody>
          <a:bodyPr wrap="square" lIns="0" tIns="0" rIns="0" bIns="0" anchor="ctr">
            <a:noAutofit/>
          </a:bodyPr>
          <a:lstStyle/>
          <a:p>
            <a:pPr algn="ctr">
              <a:defRPr sz="1800" b="1">
                <a:solidFill>
                  <a:srgbClr val="202020"/>
                </a:solidFill>
                <a:latin typeface="Calibri"/>
                <a:ea typeface="Calibri"/>
                <a:cs typeface="Calibri"/>
              </a:defRPr>
            </a:pPr>
            <a:r>
              <a:rPr sz="1800" b="1">
                <a:solidFill>
                  <a:srgbClr val="202020"/>
                </a:solidFill>
                <a:latin typeface="Calibri"/>
                <a:ea typeface="Calibri"/>
                <a:cs typeface="Calibri"/>
              </a:rPr>
              <a:t>NVIDIA driver / shared GPU queues</a:t>
            </a:r>
          </a:p>
        </p:txBody>
      </p:sp>
      <p:sp>
        <p:nvSpPr>
          <p:cNvPr id="523" name="Driver queued frame 0">
            <a:extLst>
              <a:ext uri="{FF2B5EF4-FFF2-40B4-BE49-F238E27FC236}">
                <a16:creationId xmlns:a16="http://schemas.microsoft.com/office/drawing/2014/main" id="{DED584C2-4DAE-43B8-8CDA-DBF1C8D6A6C0}"/>
              </a:ext>
            </a:extLst>
          </p:cNvPr>
          <p:cNvSpPr>
            <a:spLocks noGrp="1"/>
          </p:cNvSpPr>
          <p:nvPr/>
        </p:nvSpPr>
        <p:spPr>
          <a:xfrm>
            <a:off x="4762500" y="3228975"/>
            <a:ext cx="276225" cy="514350"/>
          </a:xfrm>
          <a:prstGeom prst="rect">
            <a:avLst/>
          </a:prstGeom>
          <a:solidFill>
            <a:srgbClr val="E2EFD5"/>
          </a:solidFill>
          <a:ln w="10478">
            <a:solidFill>
              <a:srgbClr val="609544"/>
            </a:solidFill>
          </a:ln>
        </p:spPr>
        <p:txBody>
          <a:bodyPr/>
          <a:lstStyle/>
          <a:p>
            <a:endParaRPr lang="en-US"/>
          </a:p>
        </p:txBody>
      </p:sp>
      <p:sp>
        <p:nvSpPr>
          <p:cNvPr id="524" name="Driver queued frame 1">
            <a:extLst>
              <a:ext uri="{FF2B5EF4-FFF2-40B4-BE49-F238E27FC236}">
                <a16:creationId xmlns:a16="http://schemas.microsoft.com/office/drawing/2014/main" id="{B9BC8A21-0565-46D0-A6EE-E0D82CFAEF36}"/>
              </a:ext>
            </a:extLst>
          </p:cNvPr>
          <p:cNvSpPr>
            <a:spLocks noGrp="1"/>
          </p:cNvSpPr>
          <p:nvPr/>
        </p:nvSpPr>
        <p:spPr>
          <a:xfrm>
            <a:off x="5124450" y="3228975"/>
            <a:ext cx="276225" cy="514350"/>
          </a:xfrm>
          <a:prstGeom prst="rect">
            <a:avLst/>
          </a:prstGeom>
          <a:solidFill>
            <a:srgbClr val="DEEBF7"/>
          </a:solidFill>
          <a:ln w="10478">
            <a:solidFill>
              <a:srgbClr val="508CCB"/>
            </a:solidFill>
          </a:ln>
        </p:spPr>
        <p:txBody>
          <a:bodyPr/>
          <a:lstStyle/>
          <a:p>
            <a:endParaRPr lang="en-US"/>
          </a:p>
        </p:txBody>
      </p:sp>
      <p:sp>
        <p:nvSpPr>
          <p:cNvPr id="525" name="Driver queued frame 2">
            <a:extLst>
              <a:ext uri="{FF2B5EF4-FFF2-40B4-BE49-F238E27FC236}">
                <a16:creationId xmlns:a16="http://schemas.microsoft.com/office/drawing/2014/main" id="{EC0ECD9E-712E-4505-8E37-7CBC5E47F305}"/>
              </a:ext>
            </a:extLst>
          </p:cNvPr>
          <p:cNvSpPr>
            <a:spLocks noGrp="1"/>
          </p:cNvSpPr>
          <p:nvPr/>
        </p:nvSpPr>
        <p:spPr>
          <a:xfrm>
            <a:off x="5486400" y="3228975"/>
            <a:ext cx="276225" cy="514350"/>
          </a:xfrm>
          <a:prstGeom prst="rect">
            <a:avLst/>
          </a:prstGeom>
          <a:solidFill>
            <a:srgbClr val="FFF1D3"/>
          </a:solidFill>
          <a:ln w="10478">
            <a:solidFill>
              <a:srgbClr val="E99932"/>
            </a:solidFill>
          </a:ln>
        </p:spPr>
        <p:txBody>
          <a:bodyPr/>
          <a:lstStyle/>
          <a:p>
            <a:endParaRPr lang="en-US"/>
          </a:p>
        </p:txBody>
      </p:sp>
      <p:sp>
        <p:nvSpPr>
          <p:cNvPr id="526" name="Driver queued frame 3">
            <a:extLst>
              <a:ext uri="{FF2B5EF4-FFF2-40B4-BE49-F238E27FC236}">
                <a16:creationId xmlns:a16="http://schemas.microsoft.com/office/drawing/2014/main" id="{3503910F-32EB-414D-A2FE-637F41B87398}"/>
              </a:ext>
            </a:extLst>
          </p:cNvPr>
          <p:cNvSpPr>
            <a:spLocks noGrp="1"/>
          </p:cNvSpPr>
          <p:nvPr/>
        </p:nvSpPr>
        <p:spPr>
          <a:xfrm>
            <a:off x="5848350" y="3228975"/>
            <a:ext cx="276225" cy="514350"/>
          </a:xfrm>
          <a:prstGeom prst="rect">
            <a:avLst/>
          </a:prstGeom>
          <a:solidFill>
            <a:srgbClr val="E2EFD5"/>
          </a:solidFill>
          <a:ln w="10478">
            <a:solidFill>
              <a:srgbClr val="609544"/>
            </a:solidFill>
          </a:ln>
        </p:spPr>
        <p:txBody>
          <a:bodyPr/>
          <a:lstStyle/>
          <a:p>
            <a:endParaRPr lang="en-US"/>
          </a:p>
        </p:txBody>
      </p:sp>
      <p:sp>
        <p:nvSpPr>
          <p:cNvPr id="527" name="Driver queued frame 4">
            <a:extLst>
              <a:ext uri="{FF2B5EF4-FFF2-40B4-BE49-F238E27FC236}">
                <a16:creationId xmlns:a16="http://schemas.microsoft.com/office/drawing/2014/main" id="{84B9685E-7CE4-4972-A4F9-9E73798C90AD}"/>
              </a:ext>
            </a:extLst>
          </p:cNvPr>
          <p:cNvSpPr>
            <a:spLocks noGrp="1"/>
          </p:cNvSpPr>
          <p:nvPr/>
        </p:nvSpPr>
        <p:spPr>
          <a:xfrm>
            <a:off x="6210300" y="3228975"/>
            <a:ext cx="276225" cy="514350"/>
          </a:xfrm>
          <a:prstGeom prst="rect">
            <a:avLst/>
          </a:prstGeom>
          <a:solidFill>
            <a:srgbClr val="FFF1D3"/>
          </a:solidFill>
          <a:ln w="10478">
            <a:solidFill>
              <a:srgbClr val="E99932"/>
            </a:solidFill>
          </a:ln>
        </p:spPr>
        <p:txBody>
          <a:bodyPr/>
          <a:lstStyle/>
          <a:p>
            <a:endParaRPr lang="en-US"/>
          </a:p>
        </p:txBody>
      </p:sp>
      <p:sp>
        <p:nvSpPr>
          <p:cNvPr id="528" name="Driver queued frame 5">
            <a:extLst>
              <a:ext uri="{FF2B5EF4-FFF2-40B4-BE49-F238E27FC236}">
                <a16:creationId xmlns:a16="http://schemas.microsoft.com/office/drawing/2014/main" id="{018FEC1B-D070-4408-8BCB-CE2B3BEEF3C6}"/>
              </a:ext>
            </a:extLst>
          </p:cNvPr>
          <p:cNvSpPr>
            <a:spLocks noGrp="1"/>
          </p:cNvSpPr>
          <p:nvPr/>
        </p:nvSpPr>
        <p:spPr>
          <a:xfrm>
            <a:off x="6572250" y="3228975"/>
            <a:ext cx="276225" cy="514350"/>
          </a:xfrm>
          <a:prstGeom prst="rect">
            <a:avLst/>
          </a:prstGeom>
          <a:solidFill>
            <a:srgbClr val="DEEBF7"/>
          </a:solidFill>
          <a:ln w="10478">
            <a:solidFill>
              <a:srgbClr val="508CCB"/>
            </a:solidFill>
          </a:ln>
        </p:spPr>
        <p:txBody>
          <a:bodyPr/>
          <a:lstStyle/>
          <a:p>
            <a:endParaRPr lang="en-US"/>
          </a:p>
        </p:txBody>
      </p:sp>
      <p:sp>
        <p:nvSpPr>
          <p:cNvPr id="529" name="Driver queued frame 6">
            <a:extLst>
              <a:ext uri="{FF2B5EF4-FFF2-40B4-BE49-F238E27FC236}">
                <a16:creationId xmlns:a16="http://schemas.microsoft.com/office/drawing/2014/main" id="{51D4FAAF-BBFA-4C03-B874-DD493F43109D}"/>
              </a:ext>
            </a:extLst>
          </p:cNvPr>
          <p:cNvSpPr>
            <a:spLocks noGrp="1"/>
          </p:cNvSpPr>
          <p:nvPr/>
        </p:nvSpPr>
        <p:spPr>
          <a:xfrm>
            <a:off x="6934200" y="3228975"/>
            <a:ext cx="276225" cy="514350"/>
          </a:xfrm>
          <a:prstGeom prst="rect">
            <a:avLst/>
          </a:prstGeom>
          <a:solidFill>
            <a:srgbClr val="DEEBF7"/>
          </a:solidFill>
          <a:ln w="10478">
            <a:solidFill>
              <a:srgbClr val="508CCB"/>
            </a:solidFill>
          </a:ln>
        </p:spPr>
        <p:txBody>
          <a:bodyPr/>
          <a:lstStyle/>
          <a:p>
            <a:endParaRPr lang="en-US"/>
          </a:p>
        </p:txBody>
      </p:sp>
      <p:sp>
        <p:nvSpPr>
          <p:cNvPr id="530" name="Driver queued frame 7">
            <a:extLst>
              <a:ext uri="{FF2B5EF4-FFF2-40B4-BE49-F238E27FC236}">
                <a16:creationId xmlns:a16="http://schemas.microsoft.com/office/drawing/2014/main" id="{A2F99CD1-3F20-4637-805A-3870B594B8A8}"/>
              </a:ext>
            </a:extLst>
          </p:cNvPr>
          <p:cNvSpPr>
            <a:spLocks noGrp="1"/>
          </p:cNvSpPr>
          <p:nvPr/>
        </p:nvSpPr>
        <p:spPr>
          <a:xfrm>
            <a:off x="7296150" y="3228975"/>
            <a:ext cx="276225" cy="514350"/>
          </a:xfrm>
          <a:prstGeom prst="rect">
            <a:avLst/>
          </a:prstGeom>
          <a:solidFill>
            <a:srgbClr val="E2EFD5"/>
          </a:solidFill>
          <a:ln w="10478">
            <a:solidFill>
              <a:srgbClr val="609544"/>
            </a:solidFill>
          </a:ln>
        </p:spPr>
        <p:txBody>
          <a:bodyPr/>
          <a:lstStyle/>
          <a:p>
            <a:endParaRPr lang="en-US"/>
          </a:p>
        </p:txBody>
      </p:sp>
      <p:sp>
        <p:nvSpPr>
          <p:cNvPr id="531" name="Driver queued frame 8">
            <a:extLst>
              <a:ext uri="{FF2B5EF4-FFF2-40B4-BE49-F238E27FC236}">
                <a16:creationId xmlns:a16="http://schemas.microsoft.com/office/drawing/2014/main" id="{F6D613CC-EF47-4327-B565-FE5FF70B2CE6}"/>
              </a:ext>
            </a:extLst>
          </p:cNvPr>
          <p:cNvSpPr>
            <a:spLocks noGrp="1"/>
          </p:cNvSpPr>
          <p:nvPr/>
        </p:nvSpPr>
        <p:spPr>
          <a:xfrm>
            <a:off x="7658100" y="3228975"/>
            <a:ext cx="276225" cy="514350"/>
          </a:xfrm>
          <a:prstGeom prst="rect">
            <a:avLst/>
          </a:prstGeom>
          <a:solidFill>
            <a:srgbClr val="FFF1D3"/>
          </a:solidFill>
          <a:ln w="10478">
            <a:solidFill>
              <a:srgbClr val="E99932"/>
            </a:solidFill>
          </a:ln>
        </p:spPr>
        <p:txBody>
          <a:bodyPr/>
          <a:lstStyle/>
          <a:p>
            <a:endParaRPr lang="en-US"/>
          </a:p>
        </p:txBody>
      </p:sp>
      <p:sp>
        <p:nvSpPr>
          <p:cNvPr id="532" name="Driver queued frame 9">
            <a:extLst>
              <a:ext uri="{FF2B5EF4-FFF2-40B4-BE49-F238E27FC236}">
                <a16:creationId xmlns:a16="http://schemas.microsoft.com/office/drawing/2014/main" id="{672D3331-88A7-425B-9D6F-B0FC598E4A87}"/>
              </a:ext>
            </a:extLst>
          </p:cNvPr>
          <p:cNvSpPr>
            <a:spLocks noGrp="1"/>
          </p:cNvSpPr>
          <p:nvPr/>
        </p:nvSpPr>
        <p:spPr>
          <a:xfrm>
            <a:off x="8020050" y="3228975"/>
            <a:ext cx="276225" cy="514350"/>
          </a:xfrm>
          <a:prstGeom prst="rect">
            <a:avLst/>
          </a:prstGeom>
          <a:solidFill>
            <a:srgbClr val="E2EFD5"/>
          </a:solidFill>
          <a:ln w="10478">
            <a:solidFill>
              <a:srgbClr val="609544"/>
            </a:solidFill>
          </a:ln>
        </p:spPr>
        <p:txBody>
          <a:bodyPr/>
          <a:lstStyle/>
          <a:p>
            <a:endParaRPr lang="en-US"/>
          </a:p>
        </p:txBody>
      </p:sp>
      <p:sp>
        <p:nvSpPr>
          <p:cNvPr id="533" name="Opaque scheduling label">
            <a:extLst>
              <a:ext uri="{FF2B5EF4-FFF2-40B4-BE49-F238E27FC236}">
                <a16:creationId xmlns:a16="http://schemas.microsoft.com/office/drawing/2014/main" id="{C629396E-08C0-4FE6-8365-6739B79DD43A}"/>
              </a:ext>
            </a:extLst>
          </p:cNvPr>
          <p:cNvSpPr>
            <a:spLocks noGrp="1"/>
          </p:cNvSpPr>
          <p:nvPr/>
        </p:nvSpPr>
        <p:spPr>
          <a:xfrm>
            <a:off x="4695825" y="4076700"/>
            <a:ext cx="3781425" cy="361950"/>
          </a:xfrm>
          <a:prstGeom prst="rect">
            <a:avLst/>
          </a:prstGeom>
          <a:noFill/>
          <a:ln w="0">
            <a:noFill/>
          </a:ln>
        </p:spPr>
        <p:txBody>
          <a:bodyPr wrap="square" lIns="0" tIns="0" rIns="0" bIns="0" anchor="ctr">
            <a:noAutofit/>
          </a:bodyPr>
          <a:lstStyle/>
          <a:p>
            <a:pPr algn="ctr">
              <a:defRPr sz="1800" b="0">
                <a:solidFill>
                  <a:srgbClr val="696969"/>
                </a:solidFill>
                <a:latin typeface="Calibri"/>
                <a:ea typeface="Calibri"/>
                <a:cs typeface="Calibri"/>
              </a:defRPr>
            </a:pPr>
            <a:r>
              <a:rPr sz="1800" b="0">
                <a:solidFill>
                  <a:srgbClr val="696969"/>
                </a:solidFill>
                <a:latin typeface="Calibri"/>
                <a:ea typeface="Calibri"/>
                <a:cs typeface="Calibri"/>
              </a:rPr>
              <a:t>Queue buildup · opaque scheduling</a:t>
            </a:r>
          </a:p>
        </p:txBody>
      </p:sp>
      <p:sp>
        <p:nvSpPr>
          <p:cNvPr id="534" name="Driver dispatch">
            <a:extLst>
              <a:ext uri="{FF2B5EF4-FFF2-40B4-BE49-F238E27FC236}">
                <a16:creationId xmlns:a16="http://schemas.microsoft.com/office/drawing/2014/main" id="{421BC64E-3201-4CC6-8A88-836B792DDAB3}"/>
              </a:ext>
            </a:extLst>
          </p:cNvPr>
          <p:cNvSpPr>
            <a:spLocks noGrp="1"/>
          </p:cNvSpPr>
          <p:nvPr/>
        </p:nvSpPr>
        <p:spPr>
          <a:xfrm>
            <a:off x="8667750" y="3562350"/>
            <a:ext cx="742950" cy="953"/>
          </a:xfrm>
          <a:prstGeom prst="line">
            <a:avLst/>
          </a:prstGeom>
          <a:noFill/>
          <a:ln w="14288">
            <a:solidFill>
              <a:srgbClr val="555555"/>
            </a:solidFill>
          </a:ln>
        </p:spPr>
        <p:txBody>
          <a:bodyPr/>
          <a:lstStyle/>
          <a:p>
            <a:endParaRPr lang="en-US"/>
          </a:p>
        </p:txBody>
      </p:sp>
      <p:sp>
        <p:nvSpPr>
          <p:cNvPr id="535" name="Driver dispatch arrowhead">
            <a:extLst>
              <a:ext uri="{FF2B5EF4-FFF2-40B4-BE49-F238E27FC236}">
                <a16:creationId xmlns:a16="http://schemas.microsoft.com/office/drawing/2014/main" id="{57204079-85E1-48D1-88AB-FA5C526FEC5C}"/>
              </a:ext>
            </a:extLst>
          </p:cNvPr>
          <p:cNvSpPr>
            <a:spLocks noGrp="1"/>
          </p:cNvSpPr>
          <p:nvPr/>
        </p:nvSpPr>
        <p:spPr>
          <a:xfrm rot="5400000">
            <a:off x="9401175" y="3524250"/>
            <a:ext cx="76200" cy="76200"/>
          </a:xfrm>
          <a:prstGeom prst="triangle">
            <a:avLst/>
          </a:prstGeom>
          <a:solidFill>
            <a:srgbClr val="555555"/>
          </a:solidFill>
          <a:ln w="0">
            <a:noFill/>
          </a:ln>
        </p:spPr>
        <p:txBody>
          <a:bodyPr/>
          <a:lstStyle/>
          <a:p>
            <a:endParaRPr lang="en-US"/>
          </a:p>
        </p:txBody>
      </p:sp>
      <p:sp>
        <p:nvSpPr>
          <p:cNvPr id="536" name="Problem physical GPU">
            <a:extLst>
              <a:ext uri="{FF2B5EF4-FFF2-40B4-BE49-F238E27FC236}">
                <a16:creationId xmlns:a16="http://schemas.microsoft.com/office/drawing/2014/main" id="{8C14A497-BE37-4369-88DC-4EB24E80F1A6}"/>
              </a:ext>
            </a:extLst>
          </p:cNvPr>
          <p:cNvSpPr>
            <a:spLocks noGrp="1"/>
          </p:cNvSpPr>
          <p:nvPr/>
        </p:nvSpPr>
        <p:spPr>
          <a:xfrm>
            <a:off x="9544050" y="2981325"/>
            <a:ext cx="1876425" cy="1162050"/>
          </a:xfrm>
          <a:prstGeom prst="roundRect">
            <a:avLst>
              <a:gd name="adj" fmla="val 6557"/>
            </a:avLst>
          </a:prstGeom>
          <a:solidFill>
            <a:srgbClr val="D9D9D9"/>
          </a:solidFill>
          <a:ln w="13335">
            <a:solidFill>
              <a:srgbClr val="555555"/>
            </a:solidFill>
          </a:ln>
        </p:spPr>
        <p:txBody>
          <a:bodyPr wrap="square" lIns="28575" tIns="0" rIns="28575" bIns="0" anchor="ctr">
            <a:noAutofit/>
          </a:bodyPr>
          <a:lstStyle/>
          <a:p>
            <a:pPr algn="ctr">
              <a:defRPr sz="2200" b="1">
                <a:solidFill>
                  <a:srgbClr val="202020"/>
                </a:solidFill>
                <a:latin typeface="Calibri"/>
                <a:ea typeface="Calibri"/>
                <a:cs typeface="Calibri"/>
              </a:defRPr>
            </a:pPr>
            <a:r>
              <a:rPr sz="2200" b="1" dirty="0">
                <a:solidFill>
                  <a:srgbClr val="202020"/>
                </a:solidFill>
                <a:latin typeface="Calibri"/>
                <a:ea typeface="Calibri"/>
                <a:cs typeface="Calibri"/>
              </a:rPr>
              <a:t>Physical</a:t>
            </a:r>
          </a:p>
          <a:p>
            <a:pPr algn="ctr">
              <a:defRPr sz="2200" b="1">
                <a:solidFill>
                  <a:srgbClr val="202020"/>
                </a:solidFill>
                <a:latin typeface="Calibri"/>
                <a:ea typeface="Calibri"/>
                <a:cs typeface="Calibri"/>
              </a:defRPr>
            </a:pPr>
            <a:r>
              <a:rPr sz="2200" b="1" dirty="0">
                <a:solidFill>
                  <a:srgbClr val="202020"/>
                </a:solidFill>
                <a:latin typeface="Calibri"/>
                <a:ea typeface="Calibri"/>
                <a:cs typeface="Calibri"/>
              </a:rPr>
              <a:t>GPU</a:t>
            </a:r>
          </a:p>
        </p:txBody>
      </p:sp>
      <p:sp>
        <p:nvSpPr>
          <p:cNvPr id="537" name="Per-slice jitter heading">
            <a:extLst>
              <a:ext uri="{FF2B5EF4-FFF2-40B4-BE49-F238E27FC236}">
                <a16:creationId xmlns:a16="http://schemas.microsoft.com/office/drawing/2014/main" id="{8C36DB34-933C-4A33-85A7-7DE39DA1795E}"/>
              </a:ext>
            </a:extLst>
          </p:cNvPr>
          <p:cNvSpPr>
            <a:spLocks noGrp="1"/>
          </p:cNvSpPr>
          <p:nvPr/>
        </p:nvSpPr>
        <p:spPr>
          <a:xfrm>
            <a:off x="733425" y="4848225"/>
            <a:ext cx="10239375" cy="361950"/>
          </a:xfrm>
          <a:prstGeom prst="rect">
            <a:avLst/>
          </a:prstGeom>
          <a:noFill/>
          <a:ln w="0">
            <a:noFill/>
          </a:ln>
        </p:spPr>
        <p:txBody>
          <a:bodyPr wrap="square" lIns="0" tIns="0" rIns="0" bIns="0" anchor="ctr">
            <a:noAutofit/>
          </a:bodyPr>
          <a:lstStyle/>
          <a:p>
            <a:pPr algn="l">
              <a:defRPr sz="2200" b="1">
                <a:solidFill>
                  <a:srgbClr val="202020"/>
                </a:solidFill>
                <a:latin typeface="Calibri"/>
                <a:ea typeface="Calibri"/>
                <a:cs typeface="Calibri"/>
              </a:defRPr>
            </a:pPr>
            <a:r>
              <a:rPr sz="2200" b="1">
                <a:solidFill>
                  <a:srgbClr val="202020"/>
                </a:solidFill>
                <a:latin typeface="Calibri"/>
                <a:ea typeface="Calibri"/>
                <a:cs typeface="Calibri"/>
              </a:rPr>
              <a:t>Per-slice jitter: uneven gaps between completed frames</a:t>
            </a:r>
          </a:p>
        </p:txBody>
      </p:sp>
      <p:sp>
        <p:nvSpPr>
          <p:cNvPr id="538" name="Completion slice 1">
            <a:extLst>
              <a:ext uri="{FF2B5EF4-FFF2-40B4-BE49-F238E27FC236}">
                <a16:creationId xmlns:a16="http://schemas.microsoft.com/office/drawing/2014/main" id="{E58D1C56-2EB8-4519-BDDE-B8D0EB1A2E6F}"/>
              </a:ext>
            </a:extLst>
          </p:cNvPr>
          <p:cNvSpPr>
            <a:spLocks noGrp="1"/>
          </p:cNvSpPr>
          <p:nvPr/>
        </p:nvSpPr>
        <p:spPr>
          <a:xfrm>
            <a:off x="762000" y="5276850"/>
            <a:ext cx="1190625" cy="285750"/>
          </a:xfrm>
          <a:prstGeom prst="rect">
            <a:avLst/>
          </a:prstGeom>
          <a:noFill/>
          <a:ln w="0">
            <a:noFill/>
          </a:ln>
        </p:spPr>
        <p:txBody>
          <a:bodyPr wrap="square" lIns="0" tIns="0" rIns="0" bIns="0" anchor="ctr">
            <a:noAutofit/>
          </a:bodyPr>
          <a:lstStyle/>
          <a:p>
            <a:pPr algn="l">
              <a:defRPr sz="1400" b="1">
                <a:solidFill>
                  <a:srgbClr val="609544"/>
                </a:solidFill>
                <a:latin typeface="Calibri"/>
                <a:ea typeface="Calibri"/>
                <a:cs typeface="Calibri"/>
              </a:defRPr>
            </a:pPr>
            <a:r>
              <a:rPr sz="1400" b="1">
                <a:solidFill>
                  <a:srgbClr val="609544"/>
                </a:solidFill>
                <a:latin typeface="Calibri"/>
                <a:ea typeface="Calibri"/>
                <a:cs typeface="Calibri"/>
              </a:rPr>
              <a:t>Slice 1</a:t>
            </a:r>
          </a:p>
        </p:txBody>
      </p:sp>
      <p:sp>
        <p:nvSpPr>
          <p:cNvPr id="539" name="Completion timeline 0">
            <a:extLst>
              <a:ext uri="{FF2B5EF4-FFF2-40B4-BE49-F238E27FC236}">
                <a16:creationId xmlns:a16="http://schemas.microsoft.com/office/drawing/2014/main" id="{DEE4B80A-5023-4CE7-8102-6DE36ACADB3A}"/>
              </a:ext>
            </a:extLst>
          </p:cNvPr>
          <p:cNvSpPr>
            <a:spLocks noGrp="1"/>
          </p:cNvSpPr>
          <p:nvPr/>
        </p:nvSpPr>
        <p:spPr>
          <a:xfrm>
            <a:off x="2085975" y="5410200"/>
            <a:ext cx="9048750" cy="953"/>
          </a:xfrm>
          <a:prstGeom prst="line">
            <a:avLst/>
          </a:prstGeom>
          <a:noFill/>
          <a:ln w="9525">
            <a:solidFill>
              <a:srgbClr val="C4C4C4"/>
            </a:solidFill>
          </a:ln>
        </p:spPr>
        <p:txBody>
          <a:bodyPr/>
          <a:lstStyle/>
          <a:p>
            <a:endParaRPr lang="en-US"/>
          </a:p>
        </p:txBody>
      </p:sp>
      <p:sp>
        <p:nvSpPr>
          <p:cNvPr id="540" name="Completion event 0-0">
            <a:extLst>
              <a:ext uri="{FF2B5EF4-FFF2-40B4-BE49-F238E27FC236}">
                <a16:creationId xmlns:a16="http://schemas.microsoft.com/office/drawing/2014/main" id="{78B84829-8E4B-4555-BD7E-58F675FDD3D6}"/>
              </a:ext>
            </a:extLst>
          </p:cNvPr>
          <p:cNvSpPr>
            <a:spLocks noGrp="1"/>
          </p:cNvSpPr>
          <p:nvPr/>
        </p:nvSpPr>
        <p:spPr>
          <a:xfrm>
            <a:off x="2453640" y="5314950"/>
            <a:ext cx="85725" cy="190500"/>
          </a:xfrm>
          <a:prstGeom prst="rect">
            <a:avLst/>
          </a:prstGeom>
          <a:solidFill>
            <a:srgbClr val="609544"/>
          </a:solidFill>
          <a:ln w="0">
            <a:noFill/>
          </a:ln>
        </p:spPr>
        <p:txBody>
          <a:bodyPr/>
          <a:lstStyle/>
          <a:p>
            <a:endParaRPr lang="en-US"/>
          </a:p>
        </p:txBody>
      </p:sp>
      <p:sp>
        <p:nvSpPr>
          <p:cNvPr id="541" name="Completion event 0-1">
            <a:extLst>
              <a:ext uri="{FF2B5EF4-FFF2-40B4-BE49-F238E27FC236}">
                <a16:creationId xmlns:a16="http://schemas.microsoft.com/office/drawing/2014/main" id="{6B0D079C-65CD-4AB7-B6AE-A534D837790A}"/>
              </a:ext>
            </a:extLst>
          </p:cNvPr>
          <p:cNvSpPr>
            <a:spLocks noGrp="1"/>
          </p:cNvSpPr>
          <p:nvPr/>
        </p:nvSpPr>
        <p:spPr>
          <a:xfrm>
            <a:off x="3724275" y="5314950"/>
            <a:ext cx="85725" cy="190500"/>
          </a:xfrm>
          <a:prstGeom prst="rect">
            <a:avLst/>
          </a:prstGeom>
          <a:solidFill>
            <a:srgbClr val="609544"/>
          </a:solidFill>
          <a:ln w="0">
            <a:noFill/>
          </a:ln>
        </p:spPr>
        <p:txBody>
          <a:bodyPr/>
          <a:lstStyle/>
          <a:p>
            <a:endParaRPr lang="en-US"/>
          </a:p>
        </p:txBody>
      </p:sp>
      <p:sp>
        <p:nvSpPr>
          <p:cNvPr id="542" name="Completion event 0-2">
            <a:extLst>
              <a:ext uri="{FF2B5EF4-FFF2-40B4-BE49-F238E27FC236}">
                <a16:creationId xmlns:a16="http://schemas.microsoft.com/office/drawing/2014/main" id="{ED0101C6-EC42-47D5-9D5D-7017C56FBB4C}"/>
              </a:ext>
            </a:extLst>
          </p:cNvPr>
          <p:cNvSpPr>
            <a:spLocks noGrp="1"/>
          </p:cNvSpPr>
          <p:nvPr/>
        </p:nvSpPr>
        <p:spPr>
          <a:xfrm>
            <a:off x="3987165" y="5314950"/>
            <a:ext cx="85725" cy="190500"/>
          </a:xfrm>
          <a:prstGeom prst="rect">
            <a:avLst/>
          </a:prstGeom>
          <a:solidFill>
            <a:srgbClr val="609544"/>
          </a:solidFill>
          <a:ln w="0">
            <a:noFill/>
          </a:ln>
        </p:spPr>
        <p:txBody>
          <a:bodyPr/>
          <a:lstStyle/>
          <a:p>
            <a:endParaRPr lang="en-US"/>
          </a:p>
        </p:txBody>
      </p:sp>
      <p:sp>
        <p:nvSpPr>
          <p:cNvPr id="543" name="Completion event 0-3">
            <a:extLst>
              <a:ext uri="{FF2B5EF4-FFF2-40B4-BE49-F238E27FC236}">
                <a16:creationId xmlns:a16="http://schemas.microsoft.com/office/drawing/2014/main" id="{3A8C9F65-0F91-40C8-8586-F9B6B0CE5440}"/>
              </a:ext>
            </a:extLst>
          </p:cNvPr>
          <p:cNvSpPr>
            <a:spLocks noGrp="1"/>
          </p:cNvSpPr>
          <p:nvPr/>
        </p:nvSpPr>
        <p:spPr>
          <a:xfrm>
            <a:off x="5608320" y="5314950"/>
            <a:ext cx="85725" cy="190500"/>
          </a:xfrm>
          <a:prstGeom prst="rect">
            <a:avLst/>
          </a:prstGeom>
          <a:solidFill>
            <a:srgbClr val="609544"/>
          </a:solidFill>
          <a:ln w="0">
            <a:noFill/>
          </a:ln>
        </p:spPr>
        <p:txBody>
          <a:bodyPr/>
          <a:lstStyle/>
          <a:p>
            <a:endParaRPr lang="en-US"/>
          </a:p>
        </p:txBody>
      </p:sp>
      <p:sp>
        <p:nvSpPr>
          <p:cNvPr id="544" name="Completion event 0-4">
            <a:extLst>
              <a:ext uri="{FF2B5EF4-FFF2-40B4-BE49-F238E27FC236}">
                <a16:creationId xmlns:a16="http://schemas.microsoft.com/office/drawing/2014/main" id="{FE81C6F8-7A9B-4B7F-A708-49488B09CF6B}"/>
              </a:ext>
            </a:extLst>
          </p:cNvPr>
          <p:cNvSpPr>
            <a:spLocks noGrp="1"/>
          </p:cNvSpPr>
          <p:nvPr/>
        </p:nvSpPr>
        <p:spPr>
          <a:xfrm>
            <a:off x="6440805" y="5314950"/>
            <a:ext cx="85725" cy="190500"/>
          </a:xfrm>
          <a:prstGeom prst="rect">
            <a:avLst/>
          </a:prstGeom>
          <a:solidFill>
            <a:srgbClr val="609544"/>
          </a:solidFill>
          <a:ln w="0">
            <a:noFill/>
          </a:ln>
        </p:spPr>
        <p:txBody>
          <a:bodyPr/>
          <a:lstStyle/>
          <a:p>
            <a:endParaRPr lang="en-US"/>
          </a:p>
        </p:txBody>
      </p:sp>
      <p:sp>
        <p:nvSpPr>
          <p:cNvPr id="545" name="Completion event 0-5">
            <a:extLst>
              <a:ext uri="{FF2B5EF4-FFF2-40B4-BE49-F238E27FC236}">
                <a16:creationId xmlns:a16="http://schemas.microsoft.com/office/drawing/2014/main" id="{EFDE2B29-9402-4ACB-ADEA-C5F1BEA1543C}"/>
              </a:ext>
            </a:extLst>
          </p:cNvPr>
          <p:cNvSpPr>
            <a:spLocks noGrp="1"/>
          </p:cNvSpPr>
          <p:nvPr/>
        </p:nvSpPr>
        <p:spPr>
          <a:xfrm>
            <a:off x="6878955" y="5314950"/>
            <a:ext cx="85725" cy="190500"/>
          </a:xfrm>
          <a:prstGeom prst="rect">
            <a:avLst/>
          </a:prstGeom>
          <a:solidFill>
            <a:srgbClr val="609544"/>
          </a:solidFill>
          <a:ln w="0">
            <a:noFill/>
          </a:ln>
        </p:spPr>
        <p:txBody>
          <a:bodyPr/>
          <a:lstStyle/>
          <a:p>
            <a:endParaRPr lang="en-US"/>
          </a:p>
        </p:txBody>
      </p:sp>
      <p:sp>
        <p:nvSpPr>
          <p:cNvPr id="546" name="Completion event 0-6">
            <a:extLst>
              <a:ext uri="{FF2B5EF4-FFF2-40B4-BE49-F238E27FC236}">
                <a16:creationId xmlns:a16="http://schemas.microsoft.com/office/drawing/2014/main" id="{EF3DB051-589D-4212-832F-B1DF91518AEC}"/>
              </a:ext>
            </a:extLst>
          </p:cNvPr>
          <p:cNvSpPr>
            <a:spLocks noGrp="1"/>
          </p:cNvSpPr>
          <p:nvPr/>
        </p:nvSpPr>
        <p:spPr>
          <a:xfrm>
            <a:off x="8324850" y="5314950"/>
            <a:ext cx="85725" cy="190500"/>
          </a:xfrm>
          <a:prstGeom prst="rect">
            <a:avLst/>
          </a:prstGeom>
          <a:solidFill>
            <a:srgbClr val="609544"/>
          </a:solidFill>
          <a:ln w="0">
            <a:noFill/>
          </a:ln>
        </p:spPr>
        <p:txBody>
          <a:bodyPr/>
          <a:lstStyle/>
          <a:p>
            <a:endParaRPr lang="en-US"/>
          </a:p>
        </p:txBody>
      </p:sp>
      <p:sp>
        <p:nvSpPr>
          <p:cNvPr id="547" name="Completion event 0-7">
            <a:extLst>
              <a:ext uri="{FF2B5EF4-FFF2-40B4-BE49-F238E27FC236}">
                <a16:creationId xmlns:a16="http://schemas.microsoft.com/office/drawing/2014/main" id="{1F140A5B-23AB-4144-9F75-09487DA00CA1}"/>
              </a:ext>
            </a:extLst>
          </p:cNvPr>
          <p:cNvSpPr>
            <a:spLocks noGrp="1"/>
          </p:cNvSpPr>
          <p:nvPr/>
        </p:nvSpPr>
        <p:spPr>
          <a:xfrm>
            <a:off x="9179243" y="5314950"/>
            <a:ext cx="85725" cy="190500"/>
          </a:xfrm>
          <a:prstGeom prst="rect">
            <a:avLst/>
          </a:prstGeom>
          <a:solidFill>
            <a:srgbClr val="609544"/>
          </a:solidFill>
          <a:ln w="0">
            <a:noFill/>
          </a:ln>
        </p:spPr>
        <p:txBody>
          <a:bodyPr/>
          <a:lstStyle/>
          <a:p>
            <a:endParaRPr lang="en-US"/>
          </a:p>
        </p:txBody>
      </p:sp>
      <p:sp>
        <p:nvSpPr>
          <p:cNvPr id="548" name="Completion event 0-8">
            <a:extLst>
              <a:ext uri="{FF2B5EF4-FFF2-40B4-BE49-F238E27FC236}">
                <a16:creationId xmlns:a16="http://schemas.microsoft.com/office/drawing/2014/main" id="{BABCDB2A-E0CE-47E7-B62C-21F3007C7F10}"/>
              </a:ext>
            </a:extLst>
          </p:cNvPr>
          <p:cNvSpPr>
            <a:spLocks noGrp="1"/>
          </p:cNvSpPr>
          <p:nvPr/>
        </p:nvSpPr>
        <p:spPr>
          <a:xfrm>
            <a:off x="10340340" y="5314950"/>
            <a:ext cx="85725" cy="190500"/>
          </a:xfrm>
          <a:prstGeom prst="rect">
            <a:avLst/>
          </a:prstGeom>
          <a:solidFill>
            <a:srgbClr val="609544"/>
          </a:solidFill>
          <a:ln w="0">
            <a:noFill/>
          </a:ln>
        </p:spPr>
        <p:txBody>
          <a:bodyPr/>
          <a:lstStyle/>
          <a:p>
            <a:endParaRPr lang="en-US"/>
          </a:p>
        </p:txBody>
      </p:sp>
      <p:sp>
        <p:nvSpPr>
          <p:cNvPr id="549" name="Completion event 0-9">
            <a:extLst>
              <a:ext uri="{FF2B5EF4-FFF2-40B4-BE49-F238E27FC236}">
                <a16:creationId xmlns:a16="http://schemas.microsoft.com/office/drawing/2014/main" id="{E382744D-0500-47AA-9F0B-6A4FB522552E}"/>
              </a:ext>
            </a:extLst>
          </p:cNvPr>
          <p:cNvSpPr>
            <a:spLocks noGrp="1"/>
          </p:cNvSpPr>
          <p:nvPr/>
        </p:nvSpPr>
        <p:spPr>
          <a:xfrm>
            <a:off x="10778490" y="5314950"/>
            <a:ext cx="85725" cy="190500"/>
          </a:xfrm>
          <a:prstGeom prst="rect">
            <a:avLst/>
          </a:prstGeom>
          <a:solidFill>
            <a:srgbClr val="609544"/>
          </a:solidFill>
          <a:ln w="0">
            <a:noFill/>
          </a:ln>
        </p:spPr>
        <p:txBody>
          <a:bodyPr/>
          <a:lstStyle/>
          <a:p>
            <a:endParaRPr lang="en-US"/>
          </a:p>
        </p:txBody>
      </p:sp>
      <p:sp>
        <p:nvSpPr>
          <p:cNvPr id="550" name="Completion slice 2">
            <a:extLst>
              <a:ext uri="{FF2B5EF4-FFF2-40B4-BE49-F238E27FC236}">
                <a16:creationId xmlns:a16="http://schemas.microsoft.com/office/drawing/2014/main" id="{F9A11157-C780-4B14-A37D-05C7E3FD142D}"/>
              </a:ext>
            </a:extLst>
          </p:cNvPr>
          <p:cNvSpPr>
            <a:spLocks noGrp="1"/>
          </p:cNvSpPr>
          <p:nvPr/>
        </p:nvSpPr>
        <p:spPr>
          <a:xfrm>
            <a:off x="762000" y="5610225"/>
            <a:ext cx="1190625" cy="285750"/>
          </a:xfrm>
          <a:prstGeom prst="rect">
            <a:avLst/>
          </a:prstGeom>
          <a:noFill/>
          <a:ln w="0">
            <a:noFill/>
          </a:ln>
        </p:spPr>
        <p:txBody>
          <a:bodyPr wrap="square" lIns="0" tIns="0" rIns="0" bIns="0" anchor="ctr">
            <a:noAutofit/>
          </a:bodyPr>
          <a:lstStyle/>
          <a:p>
            <a:pPr algn="l">
              <a:defRPr sz="1400" b="1">
                <a:solidFill>
                  <a:srgbClr val="508CCB"/>
                </a:solidFill>
                <a:latin typeface="Calibri"/>
                <a:ea typeface="Calibri"/>
                <a:cs typeface="Calibri"/>
              </a:defRPr>
            </a:pPr>
            <a:r>
              <a:rPr sz="1400" b="1">
                <a:solidFill>
                  <a:srgbClr val="508CCB"/>
                </a:solidFill>
                <a:latin typeface="Calibri"/>
                <a:ea typeface="Calibri"/>
                <a:cs typeface="Calibri"/>
              </a:rPr>
              <a:t>Slice 2</a:t>
            </a:r>
          </a:p>
        </p:txBody>
      </p:sp>
      <p:sp>
        <p:nvSpPr>
          <p:cNvPr id="551" name="Completion timeline 1">
            <a:extLst>
              <a:ext uri="{FF2B5EF4-FFF2-40B4-BE49-F238E27FC236}">
                <a16:creationId xmlns:a16="http://schemas.microsoft.com/office/drawing/2014/main" id="{A42C0370-C8BF-41F3-8593-E9475713290C}"/>
              </a:ext>
            </a:extLst>
          </p:cNvPr>
          <p:cNvSpPr>
            <a:spLocks noGrp="1"/>
          </p:cNvSpPr>
          <p:nvPr/>
        </p:nvSpPr>
        <p:spPr>
          <a:xfrm>
            <a:off x="2085975" y="5743575"/>
            <a:ext cx="9048750" cy="953"/>
          </a:xfrm>
          <a:prstGeom prst="line">
            <a:avLst/>
          </a:prstGeom>
          <a:noFill/>
          <a:ln w="9525">
            <a:solidFill>
              <a:srgbClr val="C4C4C4"/>
            </a:solidFill>
          </a:ln>
        </p:spPr>
        <p:txBody>
          <a:bodyPr/>
          <a:lstStyle/>
          <a:p>
            <a:endParaRPr lang="en-US"/>
          </a:p>
        </p:txBody>
      </p:sp>
      <p:sp>
        <p:nvSpPr>
          <p:cNvPr id="552" name="Completion event 1-0">
            <a:extLst>
              <a:ext uri="{FF2B5EF4-FFF2-40B4-BE49-F238E27FC236}">
                <a16:creationId xmlns:a16="http://schemas.microsoft.com/office/drawing/2014/main" id="{C39044CD-F6E5-4579-BD28-71472841A789}"/>
              </a:ext>
            </a:extLst>
          </p:cNvPr>
          <p:cNvSpPr>
            <a:spLocks noGrp="1"/>
          </p:cNvSpPr>
          <p:nvPr/>
        </p:nvSpPr>
        <p:spPr>
          <a:xfrm>
            <a:off x="2387918" y="5648325"/>
            <a:ext cx="85725" cy="190500"/>
          </a:xfrm>
          <a:prstGeom prst="rect">
            <a:avLst/>
          </a:prstGeom>
          <a:solidFill>
            <a:srgbClr val="508CCB"/>
          </a:solidFill>
          <a:ln w="0">
            <a:noFill/>
          </a:ln>
        </p:spPr>
        <p:txBody>
          <a:bodyPr/>
          <a:lstStyle/>
          <a:p>
            <a:endParaRPr lang="en-US"/>
          </a:p>
        </p:txBody>
      </p:sp>
      <p:sp>
        <p:nvSpPr>
          <p:cNvPr id="553" name="Completion event 1-1">
            <a:extLst>
              <a:ext uri="{FF2B5EF4-FFF2-40B4-BE49-F238E27FC236}">
                <a16:creationId xmlns:a16="http://schemas.microsoft.com/office/drawing/2014/main" id="{87B34B0B-AA83-452B-A449-E17D527E0A02}"/>
              </a:ext>
            </a:extLst>
          </p:cNvPr>
          <p:cNvSpPr>
            <a:spLocks noGrp="1"/>
          </p:cNvSpPr>
          <p:nvPr/>
        </p:nvSpPr>
        <p:spPr>
          <a:xfrm>
            <a:off x="2716530" y="5648325"/>
            <a:ext cx="85725" cy="190500"/>
          </a:xfrm>
          <a:prstGeom prst="rect">
            <a:avLst/>
          </a:prstGeom>
          <a:solidFill>
            <a:srgbClr val="508CCB"/>
          </a:solidFill>
          <a:ln w="0">
            <a:noFill/>
          </a:ln>
        </p:spPr>
        <p:txBody>
          <a:bodyPr/>
          <a:lstStyle/>
          <a:p>
            <a:endParaRPr lang="en-US"/>
          </a:p>
        </p:txBody>
      </p:sp>
      <p:sp>
        <p:nvSpPr>
          <p:cNvPr id="554" name="Completion event 1-2">
            <a:extLst>
              <a:ext uri="{FF2B5EF4-FFF2-40B4-BE49-F238E27FC236}">
                <a16:creationId xmlns:a16="http://schemas.microsoft.com/office/drawing/2014/main" id="{3EF7C40E-17EF-4317-89EB-31BDB2F6F8ED}"/>
              </a:ext>
            </a:extLst>
          </p:cNvPr>
          <p:cNvSpPr>
            <a:spLocks noGrp="1"/>
          </p:cNvSpPr>
          <p:nvPr/>
        </p:nvSpPr>
        <p:spPr>
          <a:xfrm>
            <a:off x="4162425" y="5648325"/>
            <a:ext cx="85725" cy="190500"/>
          </a:xfrm>
          <a:prstGeom prst="rect">
            <a:avLst/>
          </a:prstGeom>
          <a:solidFill>
            <a:srgbClr val="508CCB"/>
          </a:solidFill>
          <a:ln w="0">
            <a:noFill/>
          </a:ln>
        </p:spPr>
        <p:txBody>
          <a:bodyPr/>
          <a:lstStyle/>
          <a:p>
            <a:endParaRPr lang="en-US"/>
          </a:p>
        </p:txBody>
      </p:sp>
      <p:sp>
        <p:nvSpPr>
          <p:cNvPr id="555" name="Completion event 1-3">
            <a:extLst>
              <a:ext uri="{FF2B5EF4-FFF2-40B4-BE49-F238E27FC236}">
                <a16:creationId xmlns:a16="http://schemas.microsoft.com/office/drawing/2014/main" id="{07CE93FD-EF06-4D76-9663-C407D412CD1C}"/>
              </a:ext>
            </a:extLst>
          </p:cNvPr>
          <p:cNvSpPr>
            <a:spLocks noGrp="1"/>
          </p:cNvSpPr>
          <p:nvPr/>
        </p:nvSpPr>
        <p:spPr>
          <a:xfrm>
            <a:off x="4841558" y="5648325"/>
            <a:ext cx="85725" cy="190500"/>
          </a:xfrm>
          <a:prstGeom prst="rect">
            <a:avLst/>
          </a:prstGeom>
          <a:solidFill>
            <a:srgbClr val="508CCB"/>
          </a:solidFill>
          <a:ln w="0">
            <a:noFill/>
          </a:ln>
        </p:spPr>
        <p:txBody>
          <a:bodyPr/>
          <a:lstStyle/>
          <a:p>
            <a:endParaRPr lang="en-US"/>
          </a:p>
        </p:txBody>
      </p:sp>
      <p:sp>
        <p:nvSpPr>
          <p:cNvPr id="556" name="Completion event 1-4">
            <a:extLst>
              <a:ext uri="{FF2B5EF4-FFF2-40B4-BE49-F238E27FC236}">
                <a16:creationId xmlns:a16="http://schemas.microsoft.com/office/drawing/2014/main" id="{226D1D07-00FD-44B2-BC16-B4DBF5AAE11F}"/>
              </a:ext>
            </a:extLst>
          </p:cNvPr>
          <p:cNvSpPr>
            <a:spLocks noGrp="1"/>
          </p:cNvSpPr>
          <p:nvPr/>
        </p:nvSpPr>
        <p:spPr>
          <a:xfrm>
            <a:off x="5104448" y="5648325"/>
            <a:ext cx="85725" cy="190500"/>
          </a:xfrm>
          <a:prstGeom prst="rect">
            <a:avLst/>
          </a:prstGeom>
          <a:solidFill>
            <a:srgbClr val="508CCB"/>
          </a:solidFill>
          <a:ln w="0">
            <a:noFill/>
          </a:ln>
        </p:spPr>
        <p:txBody>
          <a:bodyPr/>
          <a:lstStyle/>
          <a:p>
            <a:endParaRPr lang="en-US"/>
          </a:p>
        </p:txBody>
      </p:sp>
      <p:sp>
        <p:nvSpPr>
          <p:cNvPr id="557" name="Completion event 1-5">
            <a:extLst>
              <a:ext uri="{FF2B5EF4-FFF2-40B4-BE49-F238E27FC236}">
                <a16:creationId xmlns:a16="http://schemas.microsoft.com/office/drawing/2014/main" id="{F753EE95-0C00-4D13-8A25-938777F1C4D2}"/>
              </a:ext>
            </a:extLst>
          </p:cNvPr>
          <p:cNvSpPr>
            <a:spLocks noGrp="1"/>
          </p:cNvSpPr>
          <p:nvPr/>
        </p:nvSpPr>
        <p:spPr>
          <a:xfrm>
            <a:off x="6769418" y="5648325"/>
            <a:ext cx="85725" cy="190500"/>
          </a:xfrm>
          <a:prstGeom prst="rect">
            <a:avLst/>
          </a:prstGeom>
          <a:solidFill>
            <a:srgbClr val="508CCB"/>
          </a:solidFill>
          <a:ln w="0">
            <a:noFill/>
          </a:ln>
        </p:spPr>
        <p:txBody>
          <a:bodyPr/>
          <a:lstStyle/>
          <a:p>
            <a:endParaRPr lang="en-US"/>
          </a:p>
        </p:txBody>
      </p:sp>
      <p:sp>
        <p:nvSpPr>
          <p:cNvPr id="558" name="Completion event 1-6">
            <a:extLst>
              <a:ext uri="{FF2B5EF4-FFF2-40B4-BE49-F238E27FC236}">
                <a16:creationId xmlns:a16="http://schemas.microsoft.com/office/drawing/2014/main" id="{5CA7EEDF-2D20-48F4-B325-76CEB6BE6976}"/>
              </a:ext>
            </a:extLst>
          </p:cNvPr>
          <p:cNvSpPr>
            <a:spLocks noGrp="1"/>
          </p:cNvSpPr>
          <p:nvPr/>
        </p:nvSpPr>
        <p:spPr>
          <a:xfrm>
            <a:off x="7404735" y="5648325"/>
            <a:ext cx="85725" cy="190500"/>
          </a:xfrm>
          <a:prstGeom prst="rect">
            <a:avLst/>
          </a:prstGeom>
          <a:solidFill>
            <a:srgbClr val="508CCB"/>
          </a:solidFill>
          <a:ln w="0">
            <a:noFill/>
          </a:ln>
        </p:spPr>
        <p:txBody>
          <a:bodyPr/>
          <a:lstStyle/>
          <a:p>
            <a:endParaRPr lang="en-US"/>
          </a:p>
        </p:txBody>
      </p:sp>
      <p:sp>
        <p:nvSpPr>
          <p:cNvPr id="559" name="Completion event 1-7">
            <a:extLst>
              <a:ext uri="{FF2B5EF4-FFF2-40B4-BE49-F238E27FC236}">
                <a16:creationId xmlns:a16="http://schemas.microsoft.com/office/drawing/2014/main" id="{03C9E00E-BF71-49A3-9FD1-4C1599D73105}"/>
              </a:ext>
            </a:extLst>
          </p:cNvPr>
          <p:cNvSpPr>
            <a:spLocks noGrp="1"/>
          </p:cNvSpPr>
          <p:nvPr/>
        </p:nvSpPr>
        <p:spPr>
          <a:xfrm>
            <a:off x="7667625" y="5648325"/>
            <a:ext cx="85725" cy="190500"/>
          </a:xfrm>
          <a:prstGeom prst="rect">
            <a:avLst/>
          </a:prstGeom>
          <a:solidFill>
            <a:srgbClr val="508CCB"/>
          </a:solidFill>
          <a:ln w="0">
            <a:noFill/>
          </a:ln>
        </p:spPr>
        <p:txBody>
          <a:bodyPr/>
          <a:lstStyle/>
          <a:p>
            <a:endParaRPr lang="en-US"/>
          </a:p>
        </p:txBody>
      </p:sp>
      <p:sp>
        <p:nvSpPr>
          <p:cNvPr id="560" name="Completion event 1-8">
            <a:extLst>
              <a:ext uri="{FF2B5EF4-FFF2-40B4-BE49-F238E27FC236}">
                <a16:creationId xmlns:a16="http://schemas.microsoft.com/office/drawing/2014/main" id="{C2590D68-8EF9-45B0-9F84-8BD9C51D230F}"/>
              </a:ext>
            </a:extLst>
          </p:cNvPr>
          <p:cNvSpPr>
            <a:spLocks noGrp="1"/>
          </p:cNvSpPr>
          <p:nvPr/>
        </p:nvSpPr>
        <p:spPr>
          <a:xfrm>
            <a:off x="9310687" y="5648325"/>
            <a:ext cx="85725" cy="190500"/>
          </a:xfrm>
          <a:prstGeom prst="rect">
            <a:avLst/>
          </a:prstGeom>
          <a:solidFill>
            <a:srgbClr val="508CCB"/>
          </a:solidFill>
          <a:ln w="0">
            <a:noFill/>
          </a:ln>
        </p:spPr>
        <p:txBody>
          <a:bodyPr/>
          <a:lstStyle/>
          <a:p>
            <a:endParaRPr lang="en-US"/>
          </a:p>
        </p:txBody>
      </p:sp>
      <p:sp>
        <p:nvSpPr>
          <p:cNvPr id="561" name="Completion event 1-9">
            <a:extLst>
              <a:ext uri="{FF2B5EF4-FFF2-40B4-BE49-F238E27FC236}">
                <a16:creationId xmlns:a16="http://schemas.microsoft.com/office/drawing/2014/main" id="{B5DABB30-FAFD-4442-AB77-99C42D5C992B}"/>
              </a:ext>
            </a:extLst>
          </p:cNvPr>
          <p:cNvSpPr>
            <a:spLocks noGrp="1"/>
          </p:cNvSpPr>
          <p:nvPr/>
        </p:nvSpPr>
        <p:spPr>
          <a:xfrm>
            <a:off x="10734675" y="5648325"/>
            <a:ext cx="85725" cy="190500"/>
          </a:xfrm>
          <a:prstGeom prst="rect">
            <a:avLst/>
          </a:prstGeom>
          <a:solidFill>
            <a:srgbClr val="508CCB"/>
          </a:solidFill>
          <a:ln w="0">
            <a:noFill/>
          </a:ln>
        </p:spPr>
        <p:txBody>
          <a:bodyPr/>
          <a:lstStyle/>
          <a:p>
            <a:endParaRPr lang="en-US"/>
          </a:p>
        </p:txBody>
      </p:sp>
      <p:sp>
        <p:nvSpPr>
          <p:cNvPr id="562" name="Completion slice 3">
            <a:extLst>
              <a:ext uri="{FF2B5EF4-FFF2-40B4-BE49-F238E27FC236}">
                <a16:creationId xmlns:a16="http://schemas.microsoft.com/office/drawing/2014/main" id="{F8E97485-EA82-4C2D-A1EA-498A96613CD0}"/>
              </a:ext>
            </a:extLst>
          </p:cNvPr>
          <p:cNvSpPr>
            <a:spLocks noGrp="1"/>
          </p:cNvSpPr>
          <p:nvPr/>
        </p:nvSpPr>
        <p:spPr>
          <a:xfrm>
            <a:off x="762000" y="5943600"/>
            <a:ext cx="1190625" cy="285750"/>
          </a:xfrm>
          <a:prstGeom prst="rect">
            <a:avLst/>
          </a:prstGeom>
          <a:noFill/>
          <a:ln w="0">
            <a:noFill/>
          </a:ln>
        </p:spPr>
        <p:txBody>
          <a:bodyPr wrap="square" lIns="0" tIns="0" rIns="0" bIns="0" anchor="ctr">
            <a:noAutofit/>
          </a:bodyPr>
          <a:lstStyle/>
          <a:p>
            <a:pPr algn="l">
              <a:defRPr sz="1400" b="1">
                <a:solidFill>
                  <a:srgbClr val="E99932"/>
                </a:solidFill>
                <a:latin typeface="Calibri"/>
                <a:ea typeface="Calibri"/>
                <a:cs typeface="Calibri"/>
              </a:defRPr>
            </a:pPr>
            <a:r>
              <a:rPr sz="1400" b="1">
                <a:solidFill>
                  <a:srgbClr val="E99932"/>
                </a:solidFill>
                <a:latin typeface="Calibri"/>
                <a:ea typeface="Calibri"/>
                <a:cs typeface="Calibri"/>
              </a:rPr>
              <a:t>Slice 3</a:t>
            </a:r>
          </a:p>
        </p:txBody>
      </p:sp>
      <p:sp>
        <p:nvSpPr>
          <p:cNvPr id="563" name="Completion timeline 2">
            <a:extLst>
              <a:ext uri="{FF2B5EF4-FFF2-40B4-BE49-F238E27FC236}">
                <a16:creationId xmlns:a16="http://schemas.microsoft.com/office/drawing/2014/main" id="{EE90ADCC-B0AB-4190-BFC0-A1F1E5DDA86A}"/>
              </a:ext>
            </a:extLst>
          </p:cNvPr>
          <p:cNvSpPr>
            <a:spLocks noGrp="1"/>
          </p:cNvSpPr>
          <p:nvPr/>
        </p:nvSpPr>
        <p:spPr>
          <a:xfrm>
            <a:off x="2085975" y="6076950"/>
            <a:ext cx="9048750" cy="953"/>
          </a:xfrm>
          <a:prstGeom prst="line">
            <a:avLst/>
          </a:prstGeom>
          <a:noFill/>
          <a:ln w="9525">
            <a:solidFill>
              <a:srgbClr val="C4C4C4"/>
            </a:solidFill>
          </a:ln>
        </p:spPr>
        <p:txBody>
          <a:bodyPr/>
          <a:lstStyle/>
          <a:p>
            <a:endParaRPr lang="en-US"/>
          </a:p>
        </p:txBody>
      </p:sp>
      <p:sp>
        <p:nvSpPr>
          <p:cNvPr id="564" name="Completion event 2-0">
            <a:extLst>
              <a:ext uri="{FF2B5EF4-FFF2-40B4-BE49-F238E27FC236}">
                <a16:creationId xmlns:a16="http://schemas.microsoft.com/office/drawing/2014/main" id="{DE3C5880-BEE7-4FF2-8A07-60C90E11C016}"/>
              </a:ext>
            </a:extLst>
          </p:cNvPr>
          <p:cNvSpPr>
            <a:spLocks noGrp="1"/>
          </p:cNvSpPr>
          <p:nvPr/>
        </p:nvSpPr>
        <p:spPr>
          <a:xfrm>
            <a:off x="2585085" y="5981700"/>
            <a:ext cx="85725" cy="190500"/>
          </a:xfrm>
          <a:prstGeom prst="rect">
            <a:avLst/>
          </a:prstGeom>
          <a:solidFill>
            <a:srgbClr val="E99932"/>
          </a:solidFill>
          <a:ln w="0">
            <a:noFill/>
          </a:ln>
        </p:spPr>
        <p:txBody>
          <a:bodyPr/>
          <a:lstStyle/>
          <a:p>
            <a:endParaRPr lang="en-US"/>
          </a:p>
        </p:txBody>
      </p:sp>
      <p:sp>
        <p:nvSpPr>
          <p:cNvPr id="565" name="Completion event 2-1">
            <a:extLst>
              <a:ext uri="{FF2B5EF4-FFF2-40B4-BE49-F238E27FC236}">
                <a16:creationId xmlns:a16="http://schemas.microsoft.com/office/drawing/2014/main" id="{DB6A0979-23DF-4AF9-BE87-055F99D3EE54}"/>
              </a:ext>
            </a:extLst>
          </p:cNvPr>
          <p:cNvSpPr>
            <a:spLocks noGrp="1"/>
          </p:cNvSpPr>
          <p:nvPr/>
        </p:nvSpPr>
        <p:spPr>
          <a:xfrm>
            <a:off x="3899535" y="5981700"/>
            <a:ext cx="85725" cy="190500"/>
          </a:xfrm>
          <a:prstGeom prst="rect">
            <a:avLst/>
          </a:prstGeom>
          <a:solidFill>
            <a:srgbClr val="E99932"/>
          </a:solidFill>
          <a:ln w="0">
            <a:noFill/>
          </a:ln>
        </p:spPr>
        <p:txBody>
          <a:bodyPr/>
          <a:lstStyle/>
          <a:p>
            <a:endParaRPr lang="en-US"/>
          </a:p>
        </p:txBody>
      </p:sp>
      <p:sp>
        <p:nvSpPr>
          <p:cNvPr id="566" name="Completion event 2-2">
            <a:extLst>
              <a:ext uri="{FF2B5EF4-FFF2-40B4-BE49-F238E27FC236}">
                <a16:creationId xmlns:a16="http://schemas.microsoft.com/office/drawing/2014/main" id="{51B3E327-4B62-41D7-9B22-FE2D43228B06}"/>
              </a:ext>
            </a:extLst>
          </p:cNvPr>
          <p:cNvSpPr>
            <a:spLocks noGrp="1"/>
          </p:cNvSpPr>
          <p:nvPr/>
        </p:nvSpPr>
        <p:spPr>
          <a:xfrm>
            <a:off x="4491038" y="5981700"/>
            <a:ext cx="85725" cy="190500"/>
          </a:xfrm>
          <a:prstGeom prst="rect">
            <a:avLst/>
          </a:prstGeom>
          <a:solidFill>
            <a:srgbClr val="E99932"/>
          </a:solidFill>
          <a:ln w="0">
            <a:noFill/>
          </a:ln>
        </p:spPr>
        <p:txBody>
          <a:bodyPr/>
          <a:lstStyle/>
          <a:p>
            <a:endParaRPr lang="en-US"/>
          </a:p>
        </p:txBody>
      </p:sp>
      <p:sp>
        <p:nvSpPr>
          <p:cNvPr id="567" name="Completion event 2-3">
            <a:extLst>
              <a:ext uri="{FF2B5EF4-FFF2-40B4-BE49-F238E27FC236}">
                <a16:creationId xmlns:a16="http://schemas.microsoft.com/office/drawing/2014/main" id="{32BD66B4-CD54-4830-8EAC-E92527676607}"/>
              </a:ext>
            </a:extLst>
          </p:cNvPr>
          <p:cNvSpPr>
            <a:spLocks noGrp="1"/>
          </p:cNvSpPr>
          <p:nvPr/>
        </p:nvSpPr>
        <p:spPr>
          <a:xfrm>
            <a:off x="5893118" y="5981700"/>
            <a:ext cx="85725" cy="190500"/>
          </a:xfrm>
          <a:prstGeom prst="rect">
            <a:avLst/>
          </a:prstGeom>
          <a:solidFill>
            <a:srgbClr val="E99932"/>
          </a:solidFill>
          <a:ln w="0">
            <a:noFill/>
          </a:ln>
        </p:spPr>
        <p:txBody>
          <a:bodyPr/>
          <a:lstStyle/>
          <a:p>
            <a:endParaRPr lang="en-US"/>
          </a:p>
        </p:txBody>
      </p:sp>
      <p:sp>
        <p:nvSpPr>
          <p:cNvPr id="568" name="Completion event 2-4">
            <a:extLst>
              <a:ext uri="{FF2B5EF4-FFF2-40B4-BE49-F238E27FC236}">
                <a16:creationId xmlns:a16="http://schemas.microsoft.com/office/drawing/2014/main" id="{07D34DE4-D246-4898-BF24-578547A0492E}"/>
              </a:ext>
            </a:extLst>
          </p:cNvPr>
          <p:cNvSpPr>
            <a:spLocks noGrp="1"/>
          </p:cNvSpPr>
          <p:nvPr/>
        </p:nvSpPr>
        <p:spPr>
          <a:xfrm>
            <a:off x="6199823" y="5981700"/>
            <a:ext cx="85725" cy="190500"/>
          </a:xfrm>
          <a:prstGeom prst="rect">
            <a:avLst/>
          </a:prstGeom>
          <a:solidFill>
            <a:srgbClr val="E99932"/>
          </a:solidFill>
          <a:ln w="0">
            <a:noFill/>
          </a:ln>
        </p:spPr>
        <p:txBody>
          <a:bodyPr/>
          <a:lstStyle/>
          <a:p>
            <a:endParaRPr lang="en-US"/>
          </a:p>
        </p:txBody>
      </p:sp>
      <p:sp>
        <p:nvSpPr>
          <p:cNvPr id="569" name="Completion event 2-5">
            <a:extLst>
              <a:ext uri="{FF2B5EF4-FFF2-40B4-BE49-F238E27FC236}">
                <a16:creationId xmlns:a16="http://schemas.microsoft.com/office/drawing/2014/main" id="{7B92C908-B144-4D87-BB00-71CE51F2D17D}"/>
              </a:ext>
            </a:extLst>
          </p:cNvPr>
          <p:cNvSpPr>
            <a:spLocks noGrp="1"/>
          </p:cNvSpPr>
          <p:nvPr/>
        </p:nvSpPr>
        <p:spPr>
          <a:xfrm>
            <a:off x="6418898" y="5981700"/>
            <a:ext cx="85725" cy="190500"/>
          </a:xfrm>
          <a:prstGeom prst="rect">
            <a:avLst/>
          </a:prstGeom>
          <a:solidFill>
            <a:srgbClr val="E99932"/>
          </a:solidFill>
          <a:ln w="0">
            <a:noFill/>
          </a:ln>
        </p:spPr>
        <p:txBody>
          <a:bodyPr/>
          <a:lstStyle/>
          <a:p>
            <a:endParaRPr lang="en-US"/>
          </a:p>
        </p:txBody>
      </p:sp>
      <p:sp>
        <p:nvSpPr>
          <p:cNvPr id="570" name="Completion event 2-6">
            <a:extLst>
              <a:ext uri="{FF2B5EF4-FFF2-40B4-BE49-F238E27FC236}">
                <a16:creationId xmlns:a16="http://schemas.microsoft.com/office/drawing/2014/main" id="{F2653EA1-108B-47BD-8127-4B73796D78E0}"/>
              </a:ext>
            </a:extLst>
          </p:cNvPr>
          <p:cNvSpPr>
            <a:spLocks noGrp="1"/>
          </p:cNvSpPr>
          <p:nvPr/>
        </p:nvSpPr>
        <p:spPr>
          <a:xfrm>
            <a:off x="8105775" y="5981700"/>
            <a:ext cx="85725" cy="190500"/>
          </a:xfrm>
          <a:prstGeom prst="rect">
            <a:avLst/>
          </a:prstGeom>
          <a:solidFill>
            <a:srgbClr val="E99932"/>
          </a:solidFill>
          <a:ln w="0">
            <a:noFill/>
          </a:ln>
        </p:spPr>
        <p:txBody>
          <a:bodyPr/>
          <a:lstStyle/>
          <a:p>
            <a:endParaRPr lang="en-US"/>
          </a:p>
        </p:txBody>
      </p:sp>
      <p:sp>
        <p:nvSpPr>
          <p:cNvPr id="571" name="Completion event 2-7">
            <a:extLst>
              <a:ext uri="{FF2B5EF4-FFF2-40B4-BE49-F238E27FC236}">
                <a16:creationId xmlns:a16="http://schemas.microsoft.com/office/drawing/2014/main" id="{7E1B41DB-8C00-44F1-8915-742FD5EFE78B}"/>
              </a:ext>
            </a:extLst>
          </p:cNvPr>
          <p:cNvSpPr>
            <a:spLocks noGrp="1"/>
          </p:cNvSpPr>
          <p:nvPr/>
        </p:nvSpPr>
        <p:spPr>
          <a:xfrm>
            <a:off x="9376410" y="5981700"/>
            <a:ext cx="85725" cy="190500"/>
          </a:xfrm>
          <a:prstGeom prst="rect">
            <a:avLst/>
          </a:prstGeom>
          <a:solidFill>
            <a:srgbClr val="E99932"/>
          </a:solidFill>
          <a:ln w="0">
            <a:noFill/>
          </a:ln>
        </p:spPr>
        <p:txBody>
          <a:bodyPr/>
          <a:lstStyle/>
          <a:p>
            <a:endParaRPr lang="en-US"/>
          </a:p>
        </p:txBody>
      </p:sp>
      <p:sp>
        <p:nvSpPr>
          <p:cNvPr id="572" name="Completion event 2-8">
            <a:extLst>
              <a:ext uri="{FF2B5EF4-FFF2-40B4-BE49-F238E27FC236}">
                <a16:creationId xmlns:a16="http://schemas.microsoft.com/office/drawing/2014/main" id="{0A34B91E-A21D-4C9B-977E-E0157B4F30F8}"/>
              </a:ext>
            </a:extLst>
          </p:cNvPr>
          <p:cNvSpPr>
            <a:spLocks noGrp="1"/>
          </p:cNvSpPr>
          <p:nvPr/>
        </p:nvSpPr>
        <p:spPr>
          <a:xfrm>
            <a:off x="9683115" y="5981700"/>
            <a:ext cx="85725" cy="190500"/>
          </a:xfrm>
          <a:prstGeom prst="rect">
            <a:avLst/>
          </a:prstGeom>
          <a:solidFill>
            <a:srgbClr val="E99932"/>
          </a:solidFill>
          <a:ln w="0">
            <a:noFill/>
          </a:ln>
        </p:spPr>
        <p:txBody>
          <a:bodyPr/>
          <a:lstStyle/>
          <a:p>
            <a:endParaRPr lang="en-US"/>
          </a:p>
        </p:txBody>
      </p:sp>
      <p:sp>
        <p:nvSpPr>
          <p:cNvPr id="573" name="Completion event 2-9">
            <a:extLst>
              <a:ext uri="{FF2B5EF4-FFF2-40B4-BE49-F238E27FC236}">
                <a16:creationId xmlns:a16="http://schemas.microsoft.com/office/drawing/2014/main" id="{ED75AC59-2D6D-449B-B2F7-5E02F5C3C6FE}"/>
              </a:ext>
            </a:extLst>
          </p:cNvPr>
          <p:cNvSpPr>
            <a:spLocks noGrp="1"/>
          </p:cNvSpPr>
          <p:nvPr/>
        </p:nvSpPr>
        <p:spPr>
          <a:xfrm>
            <a:off x="10581323" y="5981700"/>
            <a:ext cx="85725" cy="190500"/>
          </a:xfrm>
          <a:prstGeom prst="rect">
            <a:avLst/>
          </a:prstGeom>
          <a:solidFill>
            <a:srgbClr val="E99932"/>
          </a:solidFill>
          <a:ln w="0">
            <a:noFill/>
          </a:ln>
        </p:spPr>
        <p:txBody>
          <a:bodyPr/>
          <a:lstStyle/>
          <a:p>
            <a:endParaRPr lang="en-US"/>
          </a:p>
        </p:txBody>
      </p:sp>
    </p:spTree>
    <p:extLst>
      <p:ext uri="{BB962C8B-B14F-4D97-AF65-F5344CB8AC3E}">
        <p14:creationId xmlns:p14="http://schemas.microsoft.com/office/powerpoint/2010/main" val="150003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17938631-DF38-4945-BE47-7E287570CE8A}"/>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MCon &gt; </a:t>
            </a:r>
            <a:r>
              <a:rPr lang="en-US" sz="3200" b="1" i="0" dirty="0">
                <a:solidFill>
                  <a:srgbClr val="171717"/>
                </a:solidFill>
                <a:latin typeface="Calibri"/>
                <a:ea typeface="Calibri"/>
                <a:cs typeface="Calibri"/>
              </a:rPr>
              <a:t>Virtual Device Slices &gt; </a:t>
            </a:r>
            <a:r>
              <a:rPr sz="3200" b="1" i="0" dirty="0">
                <a:solidFill>
                  <a:srgbClr val="171717"/>
                </a:solidFill>
                <a:latin typeface="Calibri"/>
                <a:ea typeface="Calibri"/>
                <a:cs typeface="Calibri"/>
              </a:rPr>
              <a:t>Complexity-Aware Frame Pacing</a:t>
            </a:r>
          </a:p>
        </p:txBody>
      </p:sp>
      <p:sp>
        <p:nvSpPr>
          <p:cNvPr id="5" name="Text 4">
            <a:extLst>
              <a:ext uri="{FF2B5EF4-FFF2-40B4-BE49-F238E27FC236}">
                <a16:creationId xmlns:a16="http://schemas.microsoft.com/office/drawing/2014/main" id="{A513EA8E-2F63-499F-A309-B857FF5FDC8D}"/>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19</a:t>
            </a:r>
          </a:p>
        </p:txBody>
      </p:sp>
      <p:sp>
        <p:nvSpPr>
          <p:cNvPr id="208" name="Controlled region label">
            <a:extLst>
              <a:ext uri="{FF2B5EF4-FFF2-40B4-BE49-F238E27FC236}">
                <a16:creationId xmlns:a16="http://schemas.microsoft.com/office/drawing/2014/main" id="{F76DDF4B-24EF-4928-837F-53D3CE08898C}"/>
              </a:ext>
            </a:extLst>
          </p:cNvPr>
          <p:cNvSpPr>
            <a:spLocks noGrp="1"/>
          </p:cNvSpPr>
          <p:nvPr/>
        </p:nvSpPr>
        <p:spPr>
          <a:xfrm>
            <a:off x="714375" y="1562100"/>
            <a:ext cx="5514975" cy="273368"/>
          </a:xfrm>
          <a:prstGeom prst="rect">
            <a:avLst/>
          </a:prstGeom>
          <a:noFill/>
          <a:ln w="0">
            <a:noFill/>
          </a:ln>
        </p:spPr>
        <p:txBody>
          <a:bodyPr lIns="0" tIns="0" rIns="0" bIns="0" anchor="ctr">
            <a:noAutofit/>
          </a:bodyPr>
          <a:lstStyle/>
          <a:p>
            <a:pPr algn="l">
              <a:defRPr sz="1400" b="1">
                <a:solidFill>
                  <a:srgbClr val="32699A"/>
                </a:solidFill>
                <a:latin typeface="Calibri"/>
                <a:ea typeface="Calibri"/>
                <a:cs typeface="Calibri"/>
              </a:defRPr>
            </a:pPr>
            <a:r>
              <a:rPr sz="1400" b="1" dirty="0">
                <a:solidFill>
                  <a:srgbClr val="32699A"/>
                </a:solidFill>
                <a:latin typeface="Calibri"/>
                <a:ea typeface="Calibri"/>
                <a:cs typeface="Calibri"/>
              </a:rPr>
              <a:t>MCon controls waiting inside each slice</a:t>
            </a:r>
          </a:p>
        </p:txBody>
      </p:sp>
      <p:sp>
        <p:nvSpPr>
          <p:cNvPr id="209" name="Slice 1 boundary">
            <a:extLst>
              <a:ext uri="{FF2B5EF4-FFF2-40B4-BE49-F238E27FC236}">
                <a16:creationId xmlns:a16="http://schemas.microsoft.com/office/drawing/2014/main" id="{9C15D983-18F3-494F-92AB-AD2A338749A7}"/>
              </a:ext>
            </a:extLst>
          </p:cNvPr>
          <p:cNvSpPr>
            <a:spLocks noGrp="1"/>
          </p:cNvSpPr>
          <p:nvPr/>
        </p:nvSpPr>
        <p:spPr>
          <a:xfrm>
            <a:off x="714375" y="1939972"/>
            <a:ext cx="5514975" cy="681038"/>
          </a:xfrm>
          <a:prstGeom prst="roundRect">
            <a:avLst>
              <a:gd name="adj" fmla="val 5455"/>
            </a:avLst>
          </a:prstGeom>
          <a:solidFill>
            <a:srgbClr val="FFFFFF"/>
          </a:solidFill>
          <a:ln w="14288">
            <a:solidFill>
              <a:srgbClr val="444444"/>
            </a:solidFill>
          </a:ln>
        </p:spPr>
        <p:txBody>
          <a:bodyPr/>
          <a:lstStyle/>
          <a:p>
            <a:endParaRPr lang="zh-CN" altLang="en-US"/>
          </a:p>
        </p:txBody>
      </p:sp>
      <p:sp>
        <p:nvSpPr>
          <p:cNvPr id="210" name="Slice 1 label">
            <a:extLst>
              <a:ext uri="{FF2B5EF4-FFF2-40B4-BE49-F238E27FC236}">
                <a16:creationId xmlns:a16="http://schemas.microsoft.com/office/drawing/2014/main" id="{AD64BEDA-BB7E-4F8C-9FA9-AB64791B6C33}"/>
              </a:ext>
            </a:extLst>
          </p:cNvPr>
          <p:cNvSpPr>
            <a:spLocks noGrp="1"/>
          </p:cNvSpPr>
          <p:nvPr/>
        </p:nvSpPr>
        <p:spPr>
          <a:xfrm>
            <a:off x="843064" y="1939760"/>
            <a:ext cx="1250061" cy="292100"/>
          </a:xfrm>
          <a:prstGeom prst="rect">
            <a:avLst/>
          </a:prstGeom>
          <a:noFill/>
          <a:ln w="0">
            <a:noFill/>
          </a:ln>
        </p:spPr>
        <p:txBody>
          <a:bodyPr lIns="0" tIns="0" rIns="0" bIns="0" anchor="ctr">
            <a:noAutofit/>
          </a:bodyPr>
          <a:lstStyle/>
          <a:p>
            <a:pPr algn="l">
              <a:defRPr sz="1800" b="1" i="1">
                <a:solidFill>
                  <a:srgbClr val="171717"/>
                </a:solidFill>
                <a:latin typeface="Calibri"/>
                <a:ea typeface="Calibri"/>
                <a:cs typeface="Calibri"/>
              </a:defRPr>
            </a:pPr>
            <a:r>
              <a:rPr sz="1800" b="1" i="1">
                <a:solidFill>
                  <a:srgbClr val="171717"/>
                </a:solidFill>
                <a:latin typeface="Calibri"/>
                <a:ea typeface="Calibri"/>
                <a:cs typeface="Calibri"/>
              </a:rPr>
              <a:t>Slice 1</a:t>
            </a:r>
          </a:p>
        </p:txBody>
      </p:sp>
      <p:sp>
        <p:nvSpPr>
          <p:cNvPr id="211" name="Queue 1 label">
            <a:extLst>
              <a:ext uri="{FF2B5EF4-FFF2-40B4-BE49-F238E27FC236}">
                <a16:creationId xmlns:a16="http://schemas.microsoft.com/office/drawing/2014/main" id="{8BA3327E-839D-4A75-AAD5-55CBAAF8EB41}"/>
              </a:ext>
            </a:extLst>
          </p:cNvPr>
          <p:cNvSpPr>
            <a:spLocks noGrp="1"/>
          </p:cNvSpPr>
          <p:nvPr/>
        </p:nvSpPr>
        <p:spPr>
          <a:xfrm>
            <a:off x="2350478" y="1952155"/>
            <a:ext cx="2288718" cy="279400"/>
          </a:xfrm>
          <a:prstGeom prst="rect">
            <a:avLst/>
          </a:prstGeom>
          <a:noFill/>
          <a:ln w="0">
            <a:no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Userspace queue</a:t>
            </a:r>
          </a:p>
        </p:txBody>
      </p:sp>
      <p:sp>
        <p:nvSpPr>
          <p:cNvPr id="212" name="Queued work 1-0">
            <a:extLst>
              <a:ext uri="{FF2B5EF4-FFF2-40B4-BE49-F238E27FC236}">
                <a16:creationId xmlns:a16="http://schemas.microsoft.com/office/drawing/2014/main" id="{384BEBE5-235F-4512-A0A3-78E13574DE02}"/>
              </a:ext>
            </a:extLst>
          </p:cNvPr>
          <p:cNvSpPr>
            <a:spLocks noGrp="1"/>
          </p:cNvSpPr>
          <p:nvPr/>
        </p:nvSpPr>
        <p:spPr>
          <a:xfrm>
            <a:off x="2460784" y="2230755"/>
            <a:ext cx="303324" cy="210502"/>
          </a:xfrm>
          <a:prstGeom prst="roundRect">
            <a:avLst>
              <a:gd name="adj" fmla="val 3030"/>
            </a:avLst>
          </a:prstGeom>
          <a:solidFill>
            <a:srgbClr val="E1EED7"/>
          </a:solidFill>
          <a:ln w="12383">
            <a:solidFill>
              <a:srgbClr val="5D8E41"/>
            </a:solidFill>
          </a:ln>
        </p:spPr>
        <p:txBody>
          <a:bodyPr/>
          <a:lstStyle/>
          <a:p>
            <a:endParaRPr lang="zh-CN" altLang="en-US"/>
          </a:p>
        </p:txBody>
      </p:sp>
      <p:sp>
        <p:nvSpPr>
          <p:cNvPr id="213" name="Queued work 1-1">
            <a:extLst>
              <a:ext uri="{FF2B5EF4-FFF2-40B4-BE49-F238E27FC236}">
                <a16:creationId xmlns:a16="http://schemas.microsoft.com/office/drawing/2014/main" id="{21AC347F-A51C-44A4-8407-5EEC3F8542DF}"/>
              </a:ext>
            </a:extLst>
          </p:cNvPr>
          <p:cNvSpPr>
            <a:spLocks noGrp="1"/>
          </p:cNvSpPr>
          <p:nvPr/>
        </p:nvSpPr>
        <p:spPr>
          <a:xfrm>
            <a:off x="2883598" y="2230755"/>
            <a:ext cx="303324" cy="210502"/>
          </a:xfrm>
          <a:prstGeom prst="roundRect">
            <a:avLst>
              <a:gd name="adj" fmla="val 3030"/>
            </a:avLst>
          </a:prstGeom>
          <a:solidFill>
            <a:srgbClr val="E1EED7"/>
          </a:solidFill>
          <a:ln w="12383">
            <a:solidFill>
              <a:srgbClr val="5D8E41"/>
            </a:solidFill>
          </a:ln>
        </p:spPr>
        <p:txBody>
          <a:bodyPr/>
          <a:lstStyle/>
          <a:p>
            <a:endParaRPr lang="zh-CN" altLang="en-US"/>
          </a:p>
        </p:txBody>
      </p:sp>
      <p:sp>
        <p:nvSpPr>
          <p:cNvPr id="214" name="Queued work 1-2">
            <a:extLst>
              <a:ext uri="{FF2B5EF4-FFF2-40B4-BE49-F238E27FC236}">
                <a16:creationId xmlns:a16="http://schemas.microsoft.com/office/drawing/2014/main" id="{15370E12-369D-48D8-AB34-69A056F52A06}"/>
              </a:ext>
            </a:extLst>
          </p:cNvPr>
          <p:cNvSpPr>
            <a:spLocks noGrp="1"/>
          </p:cNvSpPr>
          <p:nvPr/>
        </p:nvSpPr>
        <p:spPr>
          <a:xfrm>
            <a:off x="3306413" y="2230755"/>
            <a:ext cx="303324" cy="210502"/>
          </a:xfrm>
          <a:prstGeom prst="roundRect">
            <a:avLst>
              <a:gd name="adj" fmla="val 3030"/>
            </a:avLst>
          </a:prstGeom>
          <a:solidFill>
            <a:srgbClr val="E1EED7"/>
          </a:solidFill>
          <a:ln w="12383">
            <a:solidFill>
              <a:srgbClr val="5D8E41"/>
            </a:solidFill>
          </a:ln>
        </p:spPr>
        <p:txBody>
          <a:bodyPr/>
          <a:lstStyle/>
          <a:p>
            <a:endParaRPr lang="zh-CN" altLang="en-US"/>
          </a:p>
        </p:txBody>
      </p:sp>
      <p:sp>
        <p:nvSpPr>
          <p:cNvPr id="215" name="Queued work 1-3">
            <a:extLst>
              <a:ext uri="{FF2B5EF4-FFF2-40B4-BE49-F238E27FC236}">
                <a16:creationId xmlns:a16="http://schemas.microsoft.com/office/drawing/2014/main" id="{F48FAF60-F488-4B06-8312-CC8400DDF8E2}"/>
              </a:ext>
            </a:extLst>
          </p:cNvPr>
          <p:cNvSpPr>
            <a:spLocks noGrp="1"/>
          </p:cNvSpPr>
          <p:nvPr/>
        </p:nvSpPr>
        <p:spPr>
          <a:xfrm>
            <a:off x="3729228" y="2230755"/>
            <a:ext cx="303324" cy="210502"/>
          </a:xfrm>
          <a:prstGeom prst="roundRect">
            <a:avLst>
              <a:gd name="adj" fmla="val 3030"/>
            </a:avLst>
          </a:prstGeom>
          <a:solidFill>
            <a:srgbClr val="E1EED7"/>
          </a:solidFill>
          <a:ln w="12383">
            <a:solidFill>
              <a:srgbClr val="5D8E41"/>
            </a:solidFill>
          </a:ln>
        </p:spPr>
        <p:txBody>
          <a:bodyPr/>
          <a:lstStyle/>
          <a:p>
            <a:endParaRPr lang="zh-CN" altLang="en-US"/>
          </a:p>
        </p:txBody>
      </p:sp>
      <p:sp>
        <p:nvSpPr>
          <p:cNvPr id="216" name="Pacing gate 1">
            <a:extLst>
              <a:ext uri="{FF2B5EF4-FFF2-40B4-BE49-F238E27FC236}">
                <a16:creationId xmlns:a16="http://schemas.microsoft.com/office/drawing/2014/main" id="{34879746-EB4B-423F-A49F-FFCCA4AEC8B8}"/>
              </a:ext>
            </a:extLst>
          </p:cNvPr>
          <p:cNvSpPr>
            <a:spLocks noGrp="1"/>
          </p:cNvSpPr>
          <p:nvPr/>
        </p:nvSpPr>
        <p:spPr>
          <a:xfrm>
            <a:off x="4749495" y="2144078"/>
            <a:ext cx="1167333" cy="413956"/>
          </a:xfrm>
          <a:prstGeom prst="roundRect">
            <a:avLst>
              <a:gd name="adj" fmla="val 7547"/>
            </a:avLst>
          </a:prstGeom>
          <a:solidFill>
            <a:srgbClr val="E1EED7"/>
          </a:solidFill>
          <a:ln w="13335">
            <a:solidFill>
              <a:srgbClr val="5D8E41"/>
            </a:solidFill>
          </a:ln>
        </p:spPr>
        <p:txBody>
          <a:bodyPr lIns="66675" tIns="38100" rIns="66675" bIns="3810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Pace</a:t>
            </a:r>
          </a:p>
        </p:txBody>
      </p:sp>
      <p:sp>
        <p:nvSpPr>
          <p:cNvPr id="217" name="Queue to gate 1">
            <a:extLst>
              <a:ext uri="{FF2B5EF4-FFF2-40B4-BE49-F238E27FC236}">
                <a16:creationId xmlns:a16="http://schemas.microsoft.com/office/drawing/2014/main" id="{00145C63-F6C5-4ED8-B9CA-C6D066CAA9C9}"/>
              </a:ext>
            </a:extLst>
          </p:cNvPr>
          <p:cNvSpPr>
            <a:spLocks noGrp="1"/>
          </p:cNvSpPr>
          <p:nvPr/>
        </p:nvSpPr>
        <p:spPr>
          <a:xfrm>
            <a:off x="4096893" y="2336006"/>
            <a:ext cx="606647" cy="6191"/>
          </a:xfrm>
          <a:custGeom>
            <a:avLst/>
            <a:gdLst/>
            <a:ahLst/>
            <a:cxnLst/>
            <a:rect l="0" t="0" r="0" b="0"/>
            <a:pathLst>
              <a:path w="628650" h="9525">
                <a:moveTo>
                  <a:pt x="0" y="0"/>
                </a:moveTo>
                <a:lnTo>
                  <a:pt x="628650" y="0"/>
                </a:lnTo>
              </a:path>
            </a:pathLst>
          </a:custGeom>
          <a:noFill/>
          <a:ln w="17145">
            <a:solidFill>
              <a:srgbClr val="5D8E41"/>
            </a:solidFill>
            <a:prstDash val="solid"/>
          </a:ln>
        </p:spPr>
        <p:txBody>
          <a:bodyPr/>
          <a:lstStyle/>
          <a:p>
            <a:endParaRPr lang="zh-CN" altLang="en-US"/>
          </a:p>
        </p:txBody>
      </p:sp>
      <p:sp>
        <p:nvSpPr>
          <p:cNvPr id="218" name="Queue to gate 1 arrowhead">
            <a:extLst>
              <a:ext uri="{FF2B5EF4-FFF2-40B4-BE49-F238E27FC236}">
                <a16:creationId xmlns:a16="http://schemas.microsoft.com/office/drawing/2014/main" id="{B0970FCE-3D76-4B42-AEDF-02B783BA95F3}"/>
              </a:ext>
            </a:extLst>
          </p:cNvPr>
          <p:cNvSpPr>
            <a:spLocks noGrp="1"/>
          </p:cNvSpPr>
          <p:nvPr/>
        </p:nvSpPr>
        <p:spPr>
          <a:xfrm>
            <a:off x="4630007" y="2311241"/>
            <a:ext cx="73533" cy="49530"/>
          </a:xfrm>
          <a:custGeom>
            <a:avLst/>
            <a:gdLst/>
            <a:ahLst/>
            <a:cxnLst/>
            <a:rect l="0" t="0" r="0" b="0"/>
            <a:pathLst>
              <a:path w="76200" h="76200">
                <a:moveTo>
                  <a:pt x="76200" y="38100"/>
                </a:moveTo>
                <a:lnTo>
                  <a:pt x="0" y="76200"/>
                </a:lnTo>
                <a:lnTo>
                  <a:pt x="0" y="0"/>
                </a:lnTo>
                <a:close/>
              </a:path>
            </a:pathLst>
          </a:custGeom>
          <a:solidFill>
            <a:srgbClr val="5D8E41"/>
          </a:solidFill>
          <a:ln w="0">
            <a:solidFill>
              <a:srgbClr val="5D8E41"/>
            </a:solidFill>
          </a:ln>
        </p:spPr>
        <p:txBody>
          <a:bodyPr/>
          <a:lstStyle/>
          <a:p>
            <a:endParaRPr lang="zh-CN" altLang="en-US"/>
          </a:p>
        </p:txBody>
      </p:sp>
      <p:sp>
        <p:nvSpPr>
          <p:cNvPr id="219" name="Slice output 1">
            <a:extLst>
              <a:ext uri="{FF2B5EF4-FFF2-40B4-BE49-F238E27FC236}">
                <a16:creationId xmlns:a16="http://schemas.microsoft.com/office/drawing/2014/main" id="{7473AEDE-5982-4C6C-98A6-5B05B99A4B23}"/>
              </a:ext>
            </a:extLst>
          </p:cNvPr>
          <p:cNvSpPr>
            <a:spLocks noGrp="1"/>
          </p:cNvSpPr>
          <p:nvPr/>
        </p:nvSpPr>
        <p:spPr>
          <a:xfrm>
            <a:off x="5916835" y="2311241"/>
            <a:ext cx="762905" cy="6191"/>
          </a:xfrm>
          <a:custGeom>
            <a:avLst/>
            <a:gdLst/>
            <a:ahLst/>
            <a:cxnLst/>
            <a:rect l="0" t="0" r="0" b="0"/>
            <a:pathLst>
              <a:path w="790575" h="9525">
                <a:moveTo>
                  <a:pt x="0" y="0"/>
                </a:moveTo>
                <a:lnTo>
                  <a:pt x="790575" y="0"/>
                </a:lnTo>
              </a:path>
            </a:pathLst>
          </a:custGeom>
          <a:noFill/>
          <a:ln w="16193">
            <a:solidFill>
              <a:srgbClr val="5D8E41"/>
            </a:solidFill>
            <a:prstDash val="solid"/>
          </a:ln>
        </p:spPr>
        <p:txBody>
          <a:bodyPr/>
          <a:lstStyle/>
          <a:p>
            <a:endParaRPr lang="zh-CN" altLang="en-US"/>
          </a:p>
        </p:txBody>
      </p:sp>
      <p:sp>
        <p:nvSpPr>
          <p:cNvPr id="220" name="Slice 2 boundary">
            <a:extLst>
              <a:ext uri="{FF2B5EF4-FFF2-40B4-BE49-F238E27FC236}">
                <a16:creationId xmlns:a16="http://schemas.microsoft.com/office/drawing/2014/main" id="{52FC0BAA-5612-4CCE-9F97-86E6A66B25F8}"/>
              </a:ext>
            </a:extLst>
          </p:cNvPr>
          <p:cNvSpPr>
            <a:spLocks noGrp="1"/>
          </p:cNvSpPr>
          <p:nvPr/>
        </p:nvSpPr>
        <p:spPr>
          <a:xfrm>
            <a:off x="714375" y="2775790"/>
            <a:ext cx="5514975" cy="681038"/>
          </a:xfrm>
          <a:prstGeom prst="roundRect">
            <a:avLst>
              <a:gd name="adj" fmla="val 5455"/>
            </a:avLst>
          </a:prstGeom>
          <a:solidFill>
            <a:srgbClr val="FFFFFF"/>
          </a:solidFill>
          <a:ln w="14288">
            <a:solidFill>
              <a:srgbClr val="444444"/>
            </a:solidFill>
          </a:ln>
        </p:spPr>
        <p:txBody>
          <a:bodyPr/>
          <a:lstStyle/>
          <a:p>
            <a:endParaRPr lang="zh-CN" altLang="en-US"/>
          </a:p>
        </p:txBody>
      </p:sp>
      <p:sp>
        <p:nvSpPr>
          <p:cNvPr id="221" name="Slice 2 label">
            <a:extLst>
              <a:ext uri="{FF2B5EF4-FFF2-40B4-BE49-F238E27FC236}">
                <a16:creationId xmlns:a16="http://schemas.microsoft.com/office/drawing/2014/main" id="{0A0D9011-4D81-4D52-B055-FF676198EDAB}"/>
              </a:ext>
            </a:extLst>
          </p:cNvPr>
          <p:cNvSpPr>
            <a:spLocks noGrp="1"/>
          </p:cNvSpPr>
          <p:nvPr/>
        </p:nvSpPr>
        <p:spPr>
          <a:xfrm>
            <a:off x="843064" y="2775585"/>
            <a:ext cx="1250061" cy="292100"/>
          </a:xfrm>
          <a:prstGeom prst="rect">
            <a:avLst/>
          </a:prstGeom>
          <a:noFill/>
          <a:ln w="0">
            <a:noFill/>
          </a:ln>
        </p:spPr>
        <p:txBody>
          <a:bodyPr lIns="0" tIns="0" rIns="0" bIns="0" anchor="ctr">
            <a:noAutofit/>
          </a:bodyPr>
          <a:lstStyle/>
          <a:p>
            <a:pPr algn="l">
              <a:defRPr sz="1800" b="1" i="1">
                <a:solidFill>
                  <a:srgbClr val="171717"/>
                </a:solidFill>
                <a:latin typeface="Calibri"/>
                <a:ea typeface="Calibri"/>
                <a:cs typeface="Calibri"/>
              </a:defRPr>
            </a:pPr>
            <a:r>
              <a:rPr sz="1800" b="1" i="1">
                <a:solidFill>
                  <a:srgbClr val="171717"/>
                </a:solidFill>
                <a:latin typeface="Calibri"/>
                <a:ea typeface="Calibri"/>
                <a:cs typeface="Calibri"/>
              </a:rPr>
              <a:t>Slice 2</a:t>
            </a:r>
          </a:p>
        </p:txBody>
      </p:sp>
      <p:sp>
        <p:nvSpPr>
          <p:cNvPr id="222" name="Queue 2 label">
            <a:extLst>
              <a:ext uri="{FF2B5EF4-FFF2-40B4-BE49-F238E27FC236}">
                <a16:creationId xmlns:a16="http://schemas.microsoft.com/office/drawing/2014/main" id="{CA3AECF3-82A6-45BF-B0F4-CC4B915024A0}"/>
              </a:ext>
            </a:extLst>
          </p:cNvPr>
          <p:cNvSpPr>
            <a:spLocks noGrp="1"/>
          </p:cNvSpPr>
          <p:nvPr/>
        </p:nvSpPr>
        <p:spPr>
          <a:xfrm>
            <a:off x="2350478" y="2787968"/>
            <a:ext cx="2288718" cy="279400"/>
          </a:xfrm>
          <a:prstGeom prst="rect">
            <a:avLst/>
          </a:prstGeom>
          <a:noFill/>
          <a:ln w="0">
            <a:no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Userspace queue</a:t>
            </a:r>
          </a:p>
        </p:txBody>
      </p:sp>
      <p:sp>
        <p:nvSpPr>
          <p:cNvPr id="223" name="Queued work 2-0">
            <a:extLst>
              <a:ext uri="{FF2B5EF4-FFF2-40B4-BE49-F238E27FC236}">
                <a16:creationId xmlns:a16="http://schemas.microsoft.com/office/drawing/2014/main" id="{48E25906-D77A-459B-B3A0-1CAA546A9A51}"/>
              </a:ext>
            </a:extLst>
          </p:cNvPr>
          <p:cNvSpPr>
            <a:spLocks noGrp="1"/>
          </p:cNvSpPr>
          <p:nvPr/>
        </p:nvSpPr>
        <p:spPr>
          <a:xfrm>
            <a:off x="2460784" y="3066574"/>
            <a:ext cx="303324" cy="210502"/>
          </a:xfrm>
          <a:prstGeom prst="roundRect">
            <a:avLst>
              <a:gd name="adj" fmla="val 3030"/>
            </a:avLst>
          </a:prstGeom>
          <a:solidFill>
            <a:srgbClr val="DDEAF6"/>
          </a:solidFill>
          <a:ln w="12383">
            <a:solidFill>
              <a:srgbClr val="4F87BF"/>
            </a:solidFill>
          </a:ln>
        </p:spPr>
        <p:txBody>
          <a:bodyPr/>
          <a:lstStyle/>
          <a:p>
            <a:endParaRPr lang="zh-CN" altLang="en-US"/>
          </a:p>
        </p:txBody>
      </p:sp>
      <p:sp>
        <p:nvSpPr>
          <p:cNvPr id="224" name="Queued work 2-1">
            <a:extLst>
              <a:ext uri="{FF2B5EF4-FFF2-40B4-BE49-F238E27FC236}">
                <a16:creationId xmlns:a16="http://schemas.microsoft.com/office/drawing/2014/main" id="{56F23C5A-EE3F-4180-8847-29576B4DD937}"/>
              </a:ext>
            </a:extLst>
          </p:cNvPr>
          <p:cNvSpPr>
            <a:spLocks noGrp="1"/>
          </p:cNvSpPr>
          <p:nvPr/>
        </p:nvSpPr>
        <p:spPr>
          <a:xfrm>
            <a:off x="2883598" y="3066574"/>
            <a:ext cx="303324" cy="210502"/>
          </a:xfrm>
          <a:prstGeom prst="roundRect">
            <a:avLst>
              <a:gd name="adj" fmla="val 3030"/>
            </a:avLst>
          </a:prstGeom>
          <a:solidFill>
            <a:srgbClr val="DDEAF6"/>
          </a:solidFill>
          <a:ln w="12383">
            <a:solidFill>
              <a:srgbClr val="4F87BF"/>
            </a:solidFill>
          </a:ln>
        </p:spPr>
        <p:txBody>
          <a:bodyPr/>
          <a:lstStyle/>
          <a:p>
            <a:endParaRPr lang="zh-CN" altLang="en-US"/>
          </a:p>
        </p:txBody>
      </p:sp>
      <p:sp>
        <p:nvSpPr>
          <p:cNvPr id="225" name="Queued work 2-2">
            <a:extLst>
              <a:ext uri="{FF2B5EF4-FFF2-40B4-BE49-F238E27FC236}">
                <a16:creationId xmlns:a16="http://schemas.microsoft.com/office/drawing/2014/main" id="{21248F63-838A-4955-9BD9-3D972FA49877}"/>
              </a:ext>
            </a:extLst>
          </p:cNvPr>
          <p:cNvSpPr>
            <a:spLocks noGrp="1"/>
          </p:cNvSpPr>
          <p:nvPr/>
        </p:nvSpPr>
        <p:spPr>
          <a:xfrm>
            <a:off x="3306413" y="3066574"/>
            <a:ext cx="303324" cy="210502"/>
          </a:xfrm>
          <a:prstGeom prst="roundRect">
            <a:avLst>
              <a:gd name="adj" fmla="val 3030"/>
            </a:avLst>
          </a:prstGeom>
          <a:solidFill>
            <a:srgbClr val="DDEAF6"/>
          </a:solidFill>
          <a:ln w="12383">
            <a:solidFill>
              <a:srgbClr val="4F87BF"/>
            </a:solidFill>
          </a:ln>
        </p:spPr>
        <p:txBody>
          <a:bodyPr/>
          <a:lstStyle/>
          <a:p>
            <a:endParaRPr lang="zh-CN" altLang="en-US"/>
          </a:p>
        </p:txBody>
      </p:sp>
      <p:sp>
        <p:nvSpPr>
          <p:cNvPr id="226" name="Queued work 2-3">
            <a:extLst>
              <a:ext uri="{FF2B5EF4-FFF2-40B4-BE49-F238E27FC236}">
                <a16:creationId xmlns:a16="http://schemas.microsoft.com/office/drawing/2014/main" id="{BCFA15C8-7B41-40FA-83C8-72BF7AB5D096}"/>
              </a:ext>
            </a:extLst>
          </p:cNvPr>
          <p:cNvSpPr>
            <a:spLocks noGrp="1"/>
          </p:cNvSpPr>
          <p:nvPr/>
        </p:nvSpPr>
        <p:spPr>
          <a:xfrm>
            <a:off x="3729228" y="3066574"/>
            <a:ext cx="303324" cy="210502"/>
          </a:xfrm>
          <a:prstGeom prst="roundRect">
            <a:avLst>
              <a:gd name="adj" fmla="val 3030"/>
            </a:avLst>
          </a:prstGeom>
          <a:solidFill>
            <a:srgbClr val="DDEAF6"/>
          </a:solidFill>
          <a:ln w="12383">
            <a:solidFill>
              <a:srgbClr val="4F87BF"/>
            </a:solidFill>
          </a:ln>
        </p:spPr>
        <p:txBody>
          <a:bodyPr/>
          <a:lstStyle/>
          <a:p>
            <a:endParaRPr lang="zh-CN" altLang="en-US"/>
          </a:p>
        </p:txBody>
      </p:sp>
      <p:sp>
        <p:nvSpPr>
          <p:cNvPr id="227" name="Pacing gate 2">
            <a:extLst>
              <a:ext uri="{FF2B5EF4-FFF2-40B4-BE49-F238E27FC236}">
                <a16:creationId xmlns:a16="http://schemas.microsoft.com/office/drawing/2014/main" id="{1A4EF133-6A1C-4679-BD80-A4C767A5A803}"/>
              </a:ext>
            </a:extLst>
          </p:cNvPr>
          <p:cNvSpPr>
            <a:spLocks noGrp="1"/>
          </p:cNvSpPr>
          <p:nvPr/>
        </p:nvSpPr>
        <p:spPr>
          <a:xfrm>
            <a:off x="4749495" y="2979890"/>
            <a:ext cx="1167333" cy="413956"/>
          </a:xfrm>
          <a:prstGeom prst="roundRect">
            <a:avLst>
              <a:gd name="adj" fmla="val 7547"/>
            </a:avLst>
          </a:prstGeom>
          <a:solidFill>
            <a:srgbClr val="DDEAF6"/>
          </a:solidFill>
          <a:ln w="13335">
            <a:solidFill>
              <a:srgbClr val="4F87BF"/>
            </a:solidFill>
          </a:ln>
        </p:spPr>
        <p:txBody>
          <a:bodyPr lIns="66675" tIns="38100" rIns="66675" bIns="3810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Pace</a:t>
            </a:r>
          </a:p>
        </p:txBody>
      </p:sp>
      <p:sp>
        <p:nvSpPr>
          <p:cNvPr id="228" name="Queue to gate 2">
            <a:extLst>
              <a:ext uri="{FF2B5EF4-FFF2-40B4-BE49-F238E27FC236}">
                <a16:creationId xmlns:a16="http://schemas.microsoft.com/office/drawing/2014/main" id="{438BF4A1-7FFF-4B30-92D0-2CB8829574A5}"/>
              </a:ext>
            </a:extLst>
          </p:cNvPr>
          <p:cNvSpPr>
            <a:spLocks noGrp="1"/>
          </p:cNvSpPr>
          <p:nvPr/>
        </p:nvSpPr>
        <p:spPr>
          <a:xfrm>
            <a:off x="4096893" y="3171825"/>
            <a:ext cx="606647" cy="6191"/>
          </a:xfrm>
          <a:custGeom>
            <a:avLst/>
            <a:gdLst/>
            <a:ahLst/>
            <a:cxnLst/>
            <a:rect l="0" t="0" r="0" b="0"/>
            <a:pathLst>
              <a:path w="628650" h="9525">
                <a:moveTo>
                  <a:pt x="0" y="0"/>
                </a:moveTo>
                <a:lnTo>
                  <a:pt x="628650" y="0"/>
                </a:lnTo>
              </a:path>
            </a:pathLst>
          </a:custGeom>
          <a:noFill/>
          <a:ln w="17145">
            <a:solidFill>
              <a:srgbClr val="4F87BF"/>
            </a:solidFill>
            <a:prstDash val="solid"/>
          </a:ln>
        </p:spPr>
        <p:txBody>
          <a:bodyPr/>
          <a:lstStyle/>
          <a:p>
            <a:endParaRPr lang="zh-CN" altLang="en-US"/>
          </a:p>
        </p:txBody>
      </p:sp>
      <p:sp>
        <p:nvSpPr>
          <p:cNvPr id="229" name="Queue to gate 2 arrowhead">
            <a:extLst>
              <a:ext uri="{FF2B5EF4-FFF2-40B4-BE49-F238E27FC236}">
                <a16:creationId xmlns:a16="http://schemas.microsoft.com/office/drawing/2014/main" id="{11C38F83-C957-4F7C-A9B7-69F216BB5ECF}"/>
              </a:ext>
            </a:extLst>
          </p:cNvPr>
          <p:cNvSpPr>
            <a:spLocks noGrp="1"/>
          </p:cNvSpPr>
          <p:nvPr/>
        </p:nvSpPr>
        <p:spPr>
          <a:xfrm>
            <a:off x="4630007" y="3147060"/>
            <a:ext cx="73533" cy="49530"/>
          </a:xfrm>
          <a:custGeom>
            <a:avLst/>
            <a:gdLst/>
            <a:ahLst/>
            <a:cxnLst/>
            <a:rect l="0" t="0" r="0" b="0"/>
            <a:pathLst>
              <a:path w="76200" h="76200">
                <a:moveTo>
                  <a:pt x="76200" y="38100"/>
                </a:moveTo>
                <a:lnTo>
                  <a:pt x="0" y="76200"/>
                </a:lnTo>
                <a:lnTo>
                  <a:pt x="0" y="0"/>
                </a:lnTo>
                <a:close/>
              </a:path>
            </a:pathLst>
          </a:custGeom>
          <a:solidFill>
            <a:srgbClr val="4F87BF"/>
          </a:solidFill>
          <a:ln w="0">
            <a:solidFill>
              <a:srgbClr val="4F87BF"/>
            </a:solidFill>
          </a:ln>
        </p:spPr>
        <p:txBody>
          <a:bodyPr/>
          <a:lstStyle/>
          <a:p>
            <a:endParaRPr lang="zh-CN" altLang="en-US"/>
          </a:p>
        </p:txBody>
      </p:sp>
      <p:sp>
        <p:nvSpPr>
          <p:cNvPr id="230" name="Slice output 2">
            <a:extLst>
              <a:ext uri="{FF2B5EF4-FFF2-40B4-BE49-F238E27FC236}">
                <a16:creationId xmlns:a16="http://schemas.microsoft.com/office/drawing/2014/main" id="{6AFF5FB7-E61D-4A3A-8AD8-79BB81A73823}"/>
              </a:ext>
            </a:extLst>
          </p:cNvPr>
          <p:cNvSpPr>
            <a:spLocks noGrp="1"/>
          </p:cNvSpPr>
          <p:nvPr/>
        </p:nvSpPr>
        <p:spPr>
          <a:xfrm>
            <a:off x="5916835" y="3147060"/>
            <a:ext cx="762905" cy="6191"/>
          </a:xfrm>
          <a:custGeom>
            <a:avLst/>
            <a:gdLst/>
            <a:ahLst/>
            <a:cxnLst/>
            <a:rect l="0" t="0" r="0" b="0"/>
            <a:pathLst>
              <a:path w="790575" h="9525">
                <a:moveTo>
                  <a:pt x="0" y="0"/>
                </a:moveTo>
                <a:lnTo>
                  <a:pt x="790575" y="0"/>
                </a:lnTo>
              </a:path>
            </a:pathLst>
          </a:custGeom>
          <a:noFill/>
          <a:ln w="16193">
            <a:solidFill>
              <a:srgbClr val="4F87BF"/>
            </a:solidFill>
            <a:prstDash val="solid"/>
          </a:ln>
        </p:spPr>
        <p:txBody>
          <a:bodyPr/>
          <a:lstStyle/>
          <a:p>
            <a:endParaRPr lang="zh-CN" altLang="en-US"/>
          </a:p>
        </p:txBody>
      </p:sp>
      <p:sp>
        <p:nvSpPr>
          <p:cNvPr id="231" name="Slice 3 boundary">
            <a:extLst>
              <a:ext uri="{FF2B5EF4-FFF2-40B4-BE49-F238E27FC236}">
                <a16:creationId xmlns:a16="http://schemas.microsoft.com/office/drawing/2014/main" id="{795DA467-D454-4533-A8F3-6140CC021409}"/>
              </a:ext>
            </a:extLst>
          </p:cNvPr>
          <p:cNvSpPr>
            <a:spLocks noGrp="1"/>
          </p:cNvSpPr>
          <p:nvPr/>
        </p:nvSpPr>
        <p:spPr>
          <a:xfrm>
            <a:off x="714375" y="3611609"/>
            <a:ext cx="5514975" cy="681038"/>
          </a:xfrm>
          <a:prstGeom prst="roundRect">
            <a:avLst>
              <a:gd name="adj" fmla="val 5455"/>
            </a:avLst>
          </a:prstGeom>
          <a:solidFill>
            <a:srgbClr val="FFFFFF"/>
          </a:solidFill>
          <a:ln w="14288">
            <a:solidFill>
              <a:srgbClr val="444444"/>
            </a:solidFill>
          </a:ln>
        </p:spPr>
        <p:txBody>
          <a:bodyPr/>
          <a:lstStyle/>
          <a:p>
            <a:endParaRPr lang="zh-CN" altLang="en-US"/>
          </a:p>
        </p:txBody>
      </p:sp>
      <p:sp>
        <p:nvSpPr>
          <p:cNvPr id="232" name="Slice 3 label">
            <a:extLst>
              <a:ext uri="{FF2B5EF4-FFF2-40B4-BE49-F238E27FC236}">
                <a16:creationId xmlns:a16="http://schemas.microsoft.com/office/drawing/2014/main" id="{291F9AC9-EC9F-4239-AD47-3341D27F8521}"/>
              </a:ext>
            </a:extLst>
          </p:cNvPr>
          <p:cNvSpPr>
            <a:spLocks noGrp="1"/>
          </p:cNvSpPr>
          <p:nvPr/>
        </p:nvSpPr>
        <p:spPr>
          <a:xfrm>
            <a:off x="843064" y="3611410"/>
            <a:ext cx="1250061" cy="292100"/>
          </a:xfrm>
          <a:prstGeom prst="rect">
            <a:avLst/>
          </a:prstGeom>
          <a:noFill/>
          <a:ln w="0">
            <a:noFill/>
          </a:ln>
        </p:spPr>
        <p:txBody>
          <a:bodyPr lIns="0" tIns="0" rIns="0" bIns="0" anchor="ctr">
            <a:noAutofit/>
          </a:bodyPr>
          <a:lstStyle/>
          <a:p>
            <a:pPr algn="l">
              <a:defRPr sz="1800" b="1" i="1">
                <a:solidFill>
                  <a:srgbClr val="171717"/>
                </a:solidFill>
                <a:latin typeface="Calibri"/>
                <a:ea typeface="Calibri"/>
                <a:cs typeface="Calibri"/>
              </a:defRPr>
            </a:pPr>
            <a:r>
              <a:rPr sz="1800" b="1" i="1">
                <a:solidFill>
                  <a:srgbClr val="171717"/>
                </a:solidFill>
                <a:latin typeface="Calibri"/>
                <a:ea typeface="Calibri"/>
                <a:cs typeface="Calibri"/>
              </a:rPr>
              <a:t>Slice 3</a:t>
            </a:r>
          </a:p>
        </p:txBody>
      </p:sp>
      <p:sp>
        <p:nvSpPr>
          <p:cNvPr id="233" name="Queue 3 label">
            <a:extLst>
              <a:ext uri="{FF2B5EF4-FFF2-40B4-BE49-F238E27FC236}">
                <a16:creationId xmlns:a16="http://schemas.microsoft.com/office/drawing/2014/main" id="{37C1C4A9-0E28-4318-B725-06F8BC6065AA}"/>
              </a:ext>
            </a:extLst>
          </p:cNvPr>
          <p:cNvSpPr>
            <a:spLocks noGrp="1"/>
          </p:cNvSpPr>
          <p:nvPr/>
        </p:nvSpPr>
        <p:spPr>
          <a:xfrm>
            <a:off x="2350478" y="3623780"/>
            <a:ext cx="2288718" cy="279400"/>
          </a:xfrm>
          <a:prstGeom prst="rect">
            <a:avLst/>
          </a:prstGeom>
          <a:noFill/>
          <a:ln w="0">
            <a:noFill/>
          </a:ln>
        </p:spPr>
        <p:txBody>
          <a:bodyPr lIns="0" tIns="0" rIns="0" bIns="0" anchor="ctr">
            <a:noAutofit/>
          </a:bodyPr>
          <a:lstStyle/>
          <a:p>
            <a:pPr algn="ctr">
              <a:defRPr sz="1400">
                <a:solidFill>
                  <a:srgbClr val="171717"/>
                </a:solidFill>
                <a:latin typeface="Calibri"/>
                <a:ea typeface="Calibri"/>
                <a:cs typeface="Calibri"/>
              </a:defRPr>
            </a:pPr>
            <a:r>
              <a:rPr sz="1400">
                <a:solidFill>
                  <a:srgbClr val="171717"/>
                </a:solidFill>
                <a:latin typeface="Calibri"/>
                <a:ea typeface="Calibri"/>
                <a:cs typeface="Calibri"/>
              </a:rPr>
              <a:t>Userspace queue</a:t>
            </a:r>
          </a:p>
        </p:txBody>
      </p:sp>
      <p:sp>
        <p:nvSpPr>
          <p:cNvPr id="234" name="Queued work 3-0">
            <a:extLst>
              <a:ext uri="{FF2B5EF4-FFF2-40B4-BE49-F238E27FC236}">
                <a16:creationId xmlns:a16="http://schemas.microsoft.com/office/drawing/2014/main" id="{7E69D555-EA59-48B2-99B2-B2E226DCA820}"/>
              </a:ext>
            </a:extLst>
          </p:cNvPr>
          <p:cNvSpPr>
            <a:spLocks noGrp="1"/>
          </p:cNvSpPr>
          <p:nvPr/>
        </p:nvSpPr>
        <p:spPr>
          <a:xfrm>
            <a:off x="2460784" y="3902393"/>
            <a:ext cx="303324" cy="210502"/>
          </a:xfrm>
          <a:prstGeom prst="roundRect">
            <a:avLst>
              <a:gd name="adj" fmla="val 3030"/>
            </a:avLst>
          </a:prstGeom>
          <a:solidFill>
            <a:srgbClr val="FFF0D3"/>
          </a:solidFill>
          <a:ln w="12383">
            <a:solidFill>
              <a:srgbClr val="D99A45"/>
            </a:solidFill>
          </a:ln>
        </p:spPr>
        <p:txBody>
          <a:bodyPr/>
          <a:lstStyle/>
          <a:p>
            <a:endParaRPr lang="zh-CN" altLang="en-US"/>
          </a:p>
        </p:txBody>
      </p:sp>
      <p:sp>
        <p:nvSpPr>
          <p:cNvPr id="235" name="Queued work 3-1">
            <a:extLst>
              <a:ext uri="{FF2B5EF4-FFF2-40B4-BE49-F238E27FC236}">
                <a16:creationId xmlns:a16="http://schemas.microsoft.com/office/drawing/2014/main" id="{23E3F1E5-99E2-430D-BFA1-D5D31546A23D}"/>
              </a:ext>
            </a:extLst>
          </p:cNvPr>
          <p:cNvSpPr>
            <a:spLocks noGrp="1"/>
          </p:cNvSpPr>
          <p:nvPr/>
        </p:nvSpPr>
        <p:spPr>
          <a:xfrm>
            <a:off x="2883598" y="3902393"/>
            <a:ext cx="303324" cy="210502"/>
          </a:xfrm>
          <a:prstGeom prst="roundRect">
            <a:avLst>
              <a:gd name="adj" fmla="val 3030"/>
            </a:avLst>
          </a:prstGeom>
          <a:solidFill>
            <a:srgbClr val="FFF0D3"/>
          </a:solidFill>
          <a:ln w="12383">
            <a:solidFill>
              <a:srgbClr val="D99A45"/>
            </a:solidFill>
          </a:ln>
        </p:spPr>
        <p:txBody>
          <a:bodyPr/>
          <a:lstStyle/>
          <a:p>
            <a:endParaRPr lang="zh-CN" altLang="en-US"/>
          </a:p>
        </p:txBody>
      </p:sp>
      <p:sp>
        <p:nvSpPr>
          <p:cNvPr id="236" name="Queued work 3-2">
            <a:extLst>
              <a:ext uri="{FF2B5EF4-FFF2-40B4-BE49-F238E27FC236}">
                <a16:creationId xmlns:a16="http://schemas.microsoft.com/office/drawing/2014/main" id="{1E339C92-ADF6-493F-9C03-A1898C65DF16}"/>
              </a:ext>
            </a:extLst>
          </p:cNvPr>
          <p:cNvSpPr>
            <a:spLocks noGrp="1"/>
          </p:cNvSpPr>
          <p:nvPr/>
        </p:nvSpPr>
        <p:spPr>
          <a:xfrm>
            <a:off x="3306413" y="3902393"/>
            <a:ext cx="303324" cy="210502"/>
          </a:xfrm>
          <a:prstGeom prst="roundRect">
            <a:avLst>
              <a:gd name="adj" fmla="val 3030"/>
            </a:avLst>
          </a:prstGeom>
          <a:solidFill>
            <a:srgbClr val="FFF0D3"/>
          </a:solidFill>
          <a:ln w="12383">
            <a:solidFill>
              <a:srgbClr val="D99A45"/>
            </a:solidFill>
          </a:ln>
        </p:spPr>
        <p:txBody>
          <a:bodyPr/>
          <a:lstStyle/>
          <a:p>
            <a:endParaRPr lang="zh-CN" altLang="en-US"/>
          </a:p>
        </p:txBody>
      </p:sp>
      <p:sp>
        <p:nvSpPr>
          <p:cNvPr id="237" name="Queued work 3-3">
            <a:extLst>
              <a:ext uri="{FF2B5EF4-FFF2-40B4-BE49-F238E27FC236}">
                <a16:creationId xmlns:a16="http://schemas.microsoft.com/office/drawing/2014/main" id="{F9C8B976-6CD7-4EC2-98AB-4B5B4FF4D7B4}"/>
              </a:ext>
            </a:extLst>
          </p:cNvPr>
          <p:cNvSpPr>
            <a:spLocks noGrp="1"/>
          </p:cNvSpPr>
          <p:nvPr/>
        </p:nvSpPr>
        <p:spPr>
          <a:xfrm>
            <a:off x="3729228" y="3902393"/>
            <a:ext cx="303324" cy="210502"/>
          </a:xfrm>
          <a:prstGeom prst="roundRect">
            <a:avLst>
              <a:gd name="adj" fmla="val 3030"/>
            </a:avLst>
          </a:prstGeom>
          <a:solidFill>
            <a:srgbClr val="FFF0D3"/>
          </a:solidFill>
          <a:ln w="12383">
            <a:solidFill>
              <a:srgbClr val="D99A45"/>
            </a:solidFill>
          </a:ln>
        </p:spPr>
        <p:txBody>
          <a:bodyPr/>
          <a:lstStyle/>
          <a:p>
            <a:endParaRPr lang="zh-CN" altLang="en-US"/>
          </a:p>
        </p:txBody>
      </p:sp>
      <p:sp>
        <p:nvSpPr>
          <p:cNvPr id="238" name="Pacing gate 3">
            <a:extLst>
              <a:ext uri="{FF2B5EF4-FFF2-40B4-BE49-F238E27FC236}">
                <a16:creationId xmlns:a16="http://schemas.microsoft.com/office/drawing/2014/main" id="{132C86DA-7A90-4993-93FC-48FFDA086346}"/>
              </a:ext>
            </a:extLst>
          </p:cNvPr>
          <p:cNvSpPr>
            <a:spLocks noGrp="1"/>
          </p:cNvSpPr>
          <p:nvPr/>
        </p:nvSpPr>
        <p:spPr>
          <a:xfrm>
            <a:off x="4749495" y="3815715"/>
            <a:ext cx="1167333" cy="413956"/>
          </a:xfrm>
          <a:prstGeom prst="roundRect">
            <a:avLst>
              <a:gd name="adj" fmla="val 7547"/>
            </a:avLst>
          </a:prstGeom>
          <a:solidFill>
            <a:srgbClr val="FFF0D3"/>
          </a:solidFill>
          <a:ln w="13335">
            <a:solidFill>
              <a:srgbClr val="D99A45"/>
            </a:solidFill>
          </a:ln>
        </p:spPr>
        <p:txBody>
          <a:bodyPr lIns="66675" tIns="38100" rIns="66675" bIns="3810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Pace</a:t>
            </a:r>
          </a:p>
        </p:txBody>
      </p:sp>
      <p:sp>
        <p:nvSpPr>
          <p:cNvPr id="239" name="Queue to gate 3">
            <a:extLst>
              <a:ext uri="{FF2B5EF4-FFF2-40B4-BE49-F238E27FC236}">
                <a16:creationId xmlns:a16="http://schemas.microsoft.com/office/drawing/2014/main" id="{F1DD0D2F-B622-4918-81EE-F0FE052B4C93}"/>
              </a:ext>
            </a:extLst>
          </p:cNvPr>
          <p:cNvSpPr>
            <a:spLocks noGrp="1"/>
          </p:cNvSpPr>
          <p:nvPr/>
        </p:nvSpPr>
        <p:spPr>
          <a:xfrm>
            <a:off x="4096893" y="4007644"/>
            <a:ext cx="606647" cy="6191"/>
          </a:xfrm>
          <a:custGeom>
            <a:avLst/>
            <a:gdLst/>
            <a:ahLst/>
            <a:cxnLst/>
            <a:rect l="0" t="0" r="0" b="0"/>
            <a:pathLst>
              <a:path w="628650" h="9525">
                <a:moveTo>
                  <a:pt x="0" y="0"/>
                </a:moveTo>
                <a:lnTo>
                  <a:pt x="628650" y="0"/>
                </a:lnTo>
              </a:path>
            </a:pathLst>
          </a:custGeom>
          <a:noFill/>
          <a:ln w="17145">
            <a:solidFill>
              <a:srgbClr val="D99A45"/>
            </a:solidFill>
            <a:prstDash val="solid"/>
          </a:ln>
        </p:spPr>
        <p:txBody>
          <a:bodyPr/>
          <a:lstStyle/>
          <a:p>
            <a:endParaRPr lang="zh-CN" altLang="en-US"/>
          </a:p>
        </p:txBody>
      </p:sp>
      <p:sp>
        <p:nvSpPr>
          <p:cNvPr id="240" name="Queue to gate 3 arrowhead">
            <a:extLst>
              <a:ext uri="{FF2B5EF4-FFF2-40B4-BE49-F238E27FC236}">
                <a16:creationId xmlns:a16="http://schemas.microsoft.com/office/drawing/2014/main" id="{C8E711CD-A66A-4AA8-BAA4-F40A7728F3EB}"/>
              </a:ext>
            </a:extLst>
          </p:cNvPr>
          <p:cNvSpPr>
            <a:spLocks noGrp="1"/>
          </p:cNvSpPr>
          <p:nvPr/>
        </p:nvSpPr>
        <p:spPr>
          <a:xfrm>
            <a:off x="4630007" y="3982879"/>
            <a:ext cx="73533" cy="49530"/>
          </a:xfrm>
          <a:custGeom>
            <a:avLst/>
            <a:gdLst/>
            <a:ahLst/>
            <a:cxnLst/>
            <a:rect l="0" t="0" r="0" b="0"/>
            <a:pathLst>
              <a:path w="76200" h="76200">
                <a:moveTo>
                  <a:pt x="76200" y="38100"/>
                </a:moveTo>
                <a:lnTo>
                  <a:pt x="0" y="76200"/>
                </a:lnTo>
                <a:lnTo>
                  <a:pt x="0" y="0"/>
                </a:lnTo>
                <a:close/>
              </a:path>
            </a:pathLst>
          </a:custGeom>
          <a:solidFill>
            <a:srgbClr val="D99A45"/>
          </a:solidFill>
          <a:ln w="0">
            <a:solidFill>
              <a:srgbClr val="D99A45"/>
            </a:solidFill>
          </a:ln>
        </p:spPr>
        <p:txBody>
          <a:bodyPr/>
          <a:lstStyle/>
          <a:p>
            <a:endParaRPr lang="zh-CN" altLang="en-US"/>
          </a:p>
        </p:txBody>
      </p:sp>
      <p:sp>
        <p:nvSpPr>
          <p:cNvPr id="241" name="Slice output 3">
            <a:extLst>
              <a:ext uri="{FF2B5EF4-FFF2-40B4-BE49-F238E27FC236}">
                <a16:creationId xmlns:a16="http://schemas.microsoft.com/office/drawing/2014/main" id="{92D20F48-0BB8-4C09-B3BF-99D5BE2F84A5}"/>
              </a:ext>
            </a:extLst>
          </p:cNvPr>
          <p:cNvSpPr>
            <a:spLocks noGrp="1"/>
          </p:cNvSpPr>
          <p:nvPr/>
        </p:nvSpPr>
        <p:spPr>
          <a:xfrm>
            <a:off x="5916835" y="3982879"/>
            <a:ext cx="762905" cy="6191"/>
          </a:xfrm>
          <a:custGeom>
            <a:avLst/>
            <a:gdLst/>
            <a:ahLst/>
            <a:cxnLst/>
            <a:rect l="0" t="0" r="0" b="0"/>
            <a:pathLst>
              <a:path w="790575" h="9525">
                <a:moveTo>
                  <a:pt x="0" y="0"/>
                </a:moveTo>
                <a:lnTo>
                  <a:pt x="790575" y="0"/>
                </a:lnTo>
              </a:path>
            </a:pathLst>
          </a:custGeom>
          <a:noFill/>
          <a:ln w="16193">
            <a:solidFill>
              <a:srgbClr val="D99A45"/>
            </a:solidFill>
            <a:prstDash val="solid"/>
          </a:ln>
        </p:spPr>
        <p:txBody>
          <a:bodyPr/>
          <a:lstStyle/>
          <a:p>
            <a:endParaRPr lang="zh-CN" altLang="en-US"/>
          </a:p>
        </p:txBody>
      </p:sp>
      <p:sp>
        <p:nvSpPr>
          <p:cNvPr id="242" name="Submission merge">
            <a:extLst>
              <a:ext uri="{FF2B5EF4-FFF2-40B4-BE49-F238E27FC236}">
                <a16:creationId xmlns:a16="http://schemas.microsoft.com/office/drawing/2014/main" id="{C6455DD4-0B2A-4090-B492-225ECABE07F2}"/>
              </a:ext>
            </a:extLst>
          </p:cNvPr>
          <p:cNvSpPr>
            <a:spLocks noGrp="1"/>
          </p:cNvSpPr>
          <p:nvPr/>
        </p:nvSpPr>
        <p:spPr>
          <a:xfrm>
            <a:off x="6679740" y="2311241"/>
            <a:ext cx="9192" cy="1671638"/>
          </a:xfrm>
          <a:custGeom>
            <a:avLst/>
            <a:gdLst/>
            <a:ahLst/>
            <a:cxnLst/>
            <a:rect l="0" t="0" r="0" b="0"/>
            <a:pathLst>
              <a:path w="9525" h="2571750">
                <a:moveTo>
                  <a:pt x="0" y="0"/>
                </a:moveTo>
                <a:lnTo>
                  <a:pt x="0" y="2571750"/>
                </a:lnTo>
              </a:path>
            </a:pathLst>
          </a:custGeom>
          <a:noFill/>
          <a:ln w="17145">
            <a:solidFill>
              <a:srgbClr val="444444"/>
            </a:solidFill>
            <a:prstDash val="solid"/>
          </a:ln>
        </p:spPr>
        <p:txBody>
          <a:bodyPr/>
          <a:lstStyle/>
          <a:p>
            <a:endParaRPr lang="zh-CN" altLang="en-US"/>
          </a:p>
        </p:txBody>
      </p:sp>
      <p:sp>
        <p:nvSpPr>
          <p:cNvPr id="243" name="Regulated submissions">
            <a:extLst>
              <a:ext uri="{FF2B5EF4-FFF2-40B4-BE49-F238E27FC236}">
                <a16:creationId xmlns:a16="http://schemas.microsoft.com/office/drawing/2014/main" id="{FC1875D5-8DDA-40A0-91D7-6D125D8F11E6}"/>
              </a:ext>
            </a:extLst>
          </p:cNvPr>
          <p:cNvSpPr>
            <a:spLocks noGrp="1"/>
          </p:cNvSpPr>
          <p:nvPr/>
        </p:nvSpPr>
        <p:spPr>
          <a:xfrm>
            <a:off x="6679740" y="3147060"/>
            <a:ext cx="615839" cy="6191"/>
          </a:xfrm>
          <a:custGeom>
            <a:avLst/>
            <a:gdLst/>
            <a:ahLst/>
            <a:cxnLst/>
            <a:rect l="0" t="0" r="0" b="0"/>
            <a:pathLst>
              <a:path w="638175" h="9525">
                <a:moveTo>
                  <a:pt x="0" y="0"/>
                </a:moveTo>
                <a:lnTo>
                  <a:pt x="638175" y="0"/>
                </a:lnTo>
              </a:path>
            </a:pathLst>
          </a:custGeom>
          <a:noFill/>
          <a:ln w="17145">
            <a:solidFill>
              <a:srgbClr val="444444"/>
            </a:solidFill>
            <a:prstDash val="solid"/>
          </a:ln>
        </p:spPr>
        <p:txBody>
          <a:bodyPr/>
          <a:lstStyle/>
          <a:p>
            <a:endParaRPr lang="zh-CN" altLang="en-US"/>
          </a:p>
        </p:txBody>
      </p:sp>
      <p:sp>
        <p:nvSpPr>
          <p:cNvPr id="244" name="Regulated submissions arrowhead">
            <a:extLst>
              <a:ext uri="{FF2B5EF4-FFF2-40B4-BE49-F238E27FC236}">
                <a16:creationId xmlns:a16="http://schemas.microsoft.com/office/drawing/2014/main" id="{A3ABF59E-73FE-4294-8844-3B2EC6147CB1}"/>
              </a:ext>
            </a:extLst>
          </p:cNvPr>
          <p:cNvSpPr>
            <a:spLocks noGrp="1"/>
          </p:cNvSpPr>
          <p:nvPr/>
        </p:nvSpPr>
        <p:spPr>
          <a:xfrm>
            <a:off x="7222046" y="3122295"/>
            <a:ext cx="73533" cy="49530"/>
          </a:xfrm>
          <a:custGeom>
            <a:avLst/>
            <a:gdLst/>
            <a:ahLst/>
            <a:cxnLst/>
            <a:rect l="0" t="0" r="0" b="0"/>
            <a:pathLst>
              <a:path w="76200" h="76200">
                <a:moveTo>
                  <a:pt x="76200" y="38100"/>
                </a:moveTo>
                <a:lnTo>
                  <a:pt x="0" y="76200"/>
                </a:lnTo>
                <a:lnTo>
                  <a:pt x="0" y="0"/>
                </a:lnTo>
                <a:close/>
              </a:path>
            </a:pathLst>
          </a:custGeom>
          <a:solidFill>
            <a:srgbClr val="444444"/>
          </a:solidFill>
          <a:ln w="0">
            <a:solidFill>
              <a:srgbClr val="444444"/>
            </a:solidFill>
          </a:ln>
        </p:spPr>
        <p:txBody>
          <a:bodyPr/>
          <a:lstStyle/>
          <a:p>
            <a:endParaRPr lang="zh-CN" altLang="en-US"/>
          </a:p>
        </p:txBody>
      </p:sp>
      <p:sp>
        <p:nvSpPr>
          <p:cNvPr id="245" name="Opaque region label">
            <a:extLst>
              <a:ext uri="{FF2B5EF4-FFF2-40B4-BE49-F238E27FC236}">
                <a16:creationId xmlns:a16="http://schemas.microsoft.com/office/drawing/2014/main" id="{93F6C04F-E250-42D3-BC10-4F16ECE838F7}"/>
              </a:ext>
            </a:extLst>
          </p:cNvPr>
          <p:cNvSpPr>
            <a:spLocks noGrp="1"/>
          </p:cNvSpPr>
          <p:nvPr/>
        </p:nvSpPr>
        <p:spPr>
          <a:xfrm>
            <a:off x="7350722" y="1958340"/>
            <a:ext cx="2325484" cy="523304"/>
          </a:xfrm>
          <a:prstGeom prst="rect">
            <a:avLst/>
          </a:prstGeom>
          <a:noFill/>
          <a:ln w="0">
            <a:noFill/>
          </a:ln>
        </p:spPr>
        <p:txBody>
          <a:bodyPr lIns="0" tIns="0" rIns="0" bIns="0" anchor="ctr">
            <a:noAutofit/>
          </a:bodyPr>
          <a:lstStyle/>
          <a:p>
            <a:pPr algn="ctr">
              <a:defRPr sz="1400" b="1">
                <a:solidFill>
                  <a:srgbClr val="BE3D40"/>
                </a:solidFill>
                <a:latin typeface="Calibri"/>
                <a:ea typeface="Calibri"/>
                <a:cs typeface="Calibri"/>
              </a:defRPr>
            </a:pPr>
            <a:r>
              <a:rPr sz="1400" b="1">
                <a:solidFill>
                  <a:srgbClr val="BE3D40"/>
                </a:solidFill>
                <a:latin typeface="Calibri"/>
                <a:ea typeface="Calibri"/>
                <a:cs typeface="Calibri"/>
              </a:rPr>
              <a:t>Outside MCon’s control</a:t>
            </a:r>
          </a:p>
        </p:txBody>
      </p:sp>
      <p:sp>
        <p:nvSpPr>
          <p:cNvPr id="246" name="Proprietary NVIDIA queue">
            <a:extLst>
              <a:ext uri="{FF2B5EF4-FFF2-40B4-BE49-F238E27FC236}">
                <a16:creationId xmlns:a16="http://schemas.microsoft.com/office/drawing/2014/main" id="{8B80DC6B-8B76-45A6-81C5-6A74C68460B6}"/>
              </a:ext>
            </a:extLst>
          </p:cNvPr>
          <p:cNvSpPr>
            <a:spLocks noGrp="1"/>
          </p:cNvSpPr>
          <p:nvPr/>
        </p:nvSpPr>
        <p:spPr>
          <a:xfrm>
            <a:off x="7304770" y="2422684"/>
            <a:ext cx="2307098" cy="1454944"/>
          </a:xfrm>
          <a:prstGeom prst="roundRect">
            <a:avLst>
              <a:gd name="adj" fmla="val 1702"/>
            </a:avLst>
          </a:prstGeom>
          <a:solidFill>
            <a:srgbClr val="F4F4F4"/>
          </a:solidFill>
          <a:ln w="14288">
            <a:solidFill>
              <a:srgbClr val="BE3D40"/>
            </a:solidFill>
          </a:ln>
        </p:spPr>
        <p:txBody>
          <a:bodyPr/>
          <a:lstStyle/>
          <a:p>
            <a:endParaRPr lang="zh-CN" altLang="en-US"/>
          </a:p>
        </p:txBody>
      </p:sp>
      <p:sp>
        <p:nvSpPr>
          <p:cNvPr id="247" name="NVIDIA driver label">
            <a:extLst>
              <a:ext uri="{FF2B5EF4-FFF2-40B4-BE49-F238E27FC236}">
                <a16:creationId xmlns:a16="http://schemas.microsoft.com/office/drawing/2014/main" id="{B03C1B6A-223E-4032-B851-5CE49E7C04F9}"/>
              </a:ext>
            </a:extLst>
          </p:cNvPr>
          <p:cNvSpPr>
            <a:spLocks noGrp="1"/>
          </p:cNvSpPr>
          <p:nvPr/>
        </p:nvSpPr>
        <p:spPr>
          <a:xfrm>
            <a:off x="7433450" y="2509355"/>
            <a:ext cx="2049729" cy="596900"/>
          </a:xfrm>
          <a:prstGeom prst="rect">
            <a:avLst/>
          </a:prstGeom>
          <a:noFill/>
          <a:ln w="0">
            <a:noFill/>
          </a:ln>
        </p:spPr>
        <p:txBody>
          <a:bodyPr lIns="0" tIns="0" rIns="0" bIns="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NVIDIA driver</a:t>
            </a:r>
          </a:p>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Shared GPU queues</a:t>
            </a:r>
          </a:p>
        </p:txBody>
      </p:sp>
      <p:sp>
        <p:nvSpPr>
          <p:cNvPr id="248" name="Opaque queued work 0">
            <a:extLst>
              <a:ext uri="{FF2B5EF4-FFF2-40B4-BE49-F238E27FC236}">
                <a16:creationId xmlns:a16="http://schemas.microsoft.com/office/drawing/2014/main" id="{CC7EE975-15FF-48CE-8705-AC5FEC13DED4}"/>
              </a:ext>
            </a:extLst>
          </p:cNvPr>
          <p:cNvSpPr>
            <a:spLocks noGrp="1"/>
          </p:cNvSpPr>
          <p:nvPr/>
        </p:nvSpPr>
        <p:spPr>
          <a:xfrm>
            <a:off x="7534561" y="3091339"/>
            <a:ext cx="257366" cy="309562"/>
          </a:xfrm>
          <a:prstGeom prst="roundRect">
            <a:avLst>
              <a:gd name="adj" fmla="val 3571"/>
            </a:avLst>
          </a:prstGeom>
          <a:solidFill>
            <a:srgbClr val="E1EED7"/>
          </a:solidFill>
          <a:ln w="9525">
            <a:solidFill>
              <a:srgbClr val="666666"/>
            </a:solidFill>
          </a:ln>
        </p:spPr>
        <p:txBody>
          <a:bodyPr/>
          <a:lstStyle/>
          <a:p>
            <a:endParaRPr lang="zh-CN" altLang="en-US"/>
          </a:p>
        </p:txBody>
      </p:sp>
      <p:sp>
        <p:nvSpPr>
          <p:cNvPr id="249" name="Opaque queued work 1">
            <a:extLst>
              <a:ext uri="{FF2B5EF4-FFF2-40B4-BE49-F238E27FC236}">
                <a16:creationId xmlns:a16="http://schemas.microsoft.com/office/drawing/2014/main" id="{7C5EC477-080B-493E-B151-F23B2D758AF7}"/>
              </a:ext>
            </a:extLst>
          </p:cNvPr>
          <p:cNvSpPr>
            <a:spLocks noGrp="1"/>
          </p:cNvSpPr>
          <p:nvPr/>
        </p:nvSpPr>
        <p:spPr>
          <a:xfrm>
            <a:off x="7902226" y="3091339"/>
            <a:ext cx="257366" cy="309562"/>
          </a:xfrm>
          <a:prstGeom prst="roundRect">
            <a:avLst>
              <a:gd name="adj" fmla="val 3571"/>
            </a:avLst>
          </a:prstGeom>
          <a:solidFill>
            <a:srgbClr val="DDEAF6"/>
          </a:solidFill>
          <a:ln w="9525">
            <a:solidFill>
              <a:srgbClr val="666666"/>
            </a:solidFill>
          </a:ln>
        </p:spPr>
        <p:txBody>
          <a:bodyPr/>
          <a:lstStyle/>
          <a:p>
            <a:endParaRPr lang="zh-CN" altLang="en-US"/>
          </a:p>
        </p:txBody>
      </p:sp>
      <p:sp>
        <p:nvSpPr>
          <p:cNvPr id="250" name="Opaque queued work 2">
            <a:extLst>
              <a:ext uri="{FF2B5EF4-FFF2-40B4-BE49-F238E27FC236}">
                <a16:creationId xmlns:a16="http://schemas.microsoft.com/office/drawing/2014/main" id="{6FA8CD7F-70B8-4663-A453-66A2BA395EF8}"/>
              </a:ext>
            </a:extLst>
          </p:cNvPr>
          <p:cNvSpPr>
            <a:spLocks noGrp="1"/>
          </p:cNvSpPr>
          <p:nvPr/>
        </p:nvSpPr>
        <p:spPr>
          <a:xfrm>
            <a:off x="8269891" y="3091339"/>
            <a:ext cx="257366" cy="309562"/>
          </a:xfrm>
          <a:prstGeom prst="roundRect">
            <a:avLst>
              <a:gd name="adj" fmla="val 3571"/>
            </a:avLst>
          </a:prstGeom>
          <a:solidFill>
            <a:srgbClr val="FFF0D3"/>
          </a:solidFill>
          <a:ln w="9525">
            <a:solidFill>
              <a:srgbClr val="666666"/>
            </a:solidFill>
          </a:ln>
        </p:spPr>
        <p:txBody>
          <a:bodyPr/>
          <a:lstStyle/>
          <a:p>
            <a:endParaRPr lang="zh-CN" altLang="en-US"/>
          </a:p>
        </p:txBody>
      </p:sp>
      <p:sp>
        <p:nvSpPr>
          <p:cNvPr id="251" name="Opaque queued work 3">
            <a:extLst>
              <a:ext uri="{FF2B5EF4-FFF2-40B4-BE49-F238E27FC236}">
                <a16:creationId xmlns:a16="http://schemas.microsoft.com/office/drawing/2014/main" id="{00937B58-F5BD-4BA4-AACD-86B4029C59A2}"/>
              </a:ext>
            </a:extLst>
          </p:cNvPr>
          <p:cNvSpPr>
            <a:spLocks noGrp="1"/>
          </p:cNvSpPr>
          <p:nvPr/>
        </p:nvSpPr>
        <p:spPr>
          <a:xfrm>
            <a:off x="8637556" y="3091339"/>
            <a:ext cx="257366" cy="309562"/>
          </a:xfrm>
          <a:prstGeom prst="roundRect">
            <a:avLst>
              <a:gd name="adj" fmla="val 3571"/>
            </a:avLst>
          </a:prstGeom>
          <a:solidFill>
            <a:srgbClr val="DDEAF6"/>
          </a:solidFill>
          <a:ln w="9525">
            <a:solidFill>
              <a:srgbClr val="666666"/>
            </a:solidFill>
          </a:ln>
        </p:spPr>
        <p:txBody>
          <a:bodyPr/>
          <a:lstStyle/>
          <a:p>
            <a:endParaRPr lang="zh-CN" altLang="en-US"/>
          </a:p>
        </p:txBody>
      </p:sp>
      <p:sp>
        <p:nvSpPr>
          <p:cNvPr id="252" name="Opaque queued work 4">
            <a:extLst>
              <a:ext uri="{FF2B5EF4-FFF2-40B4-BE49-F238E27FC236}">
                <a16:creationId xmlns:a16="http://schemas.microsoft.com/office/drawing/2014/main" id="{995A365D-45DA-4B2D-A5E4-F94EE3A84C1D}"/>
              </a:ext>
            </a:extLst>
          </p:cNvPr>
          <p:cNvSpPr>
            <a:spLocks noGrp="1"/>
          </p:cNvSpPr>
          <p:nvPr/>
        </p:nvSpPr>
        <p:spPr>
          <a:xfrm>
            <a:off x="9005221" y="3091339"/>
            <a:ext cx="257366" cy="309562"/>
          </a:xfrm>
          <a:prstGeom prst="roundRect">
            <a:avLst>
              <a:gd name="adj" fmla="val 3571"/>
            </a:avLst>
          </a:prstGeom>
          <a:solidFill>
            <a:srgbClr val="E1EED7"/>
          </a:solidFill>
          <a:ln w="9525">
            <a:solidFill>
              <a:srgbClr val="666666"/>
            </a:solidFill>
          </a:ln>
        </p:spPr>
        <p:txBody>
          <a:bodyPr/>
          <a:lstStyle/>
          <a:p>
            <a:endParaRPr lang="zh-CN" altLang="en-US"/>
          </a:p>
        </p:txBody>
      </p:sp>
      <p:sp>
        <p:nvSpPr>
          <p:cNvPr id="253" name="Opaque scheduler label">
            <a:extLst>
              <a:ext uri="{FF2B5EF4-FFF2-40B4-BE49-F238E27FC236}">
                <a16:creationId xmlns:a16="http://schemas.microsoft.com/office/drawing/2014/main" id="{41F6111F-0F5B-446E-BEC6-A399D67C572D}"/>
              </a:ext>
            </a:extLst>
          </p:cNvPr>
          <p:cNvSpPr>
            <a:spLocks noGrp="1"/>
          </p:cNvSpPr>
          <p:nvPr/>
        </p:nvSpPr>
        <p:spPr>
          <a:xfrm>
            <a:off x="7442644" y="3568065"/>
            <a:ext cx="2022158" cy="234315"/>
          </a:xfrm>
          <a:prstGeom prst="rect">
            <a:avLst/>
          </a:prstGeom>
          <a:noFill/>
          <a:ln w="0">
            <a:noFill/>
          </a:ln>
        </p:spPr>
        <p:txBody>
          <a:bodyPr lIns="0" tIns="0" rIns="0" bIns="0" anchor="ctr">
            <a:noAutofit/>
          </a:bodyPr>
          <a:lstStyle/>
          <a:p>
            <a:pPr algn="ctr">
              <a:defRPr sz="1400">
                <a:solidFill>
                  <a:srgbClr val="666666"/>
                </a:solidFill>
                <a:latin typeface="Calibri"/>
                <a:ea typeface="Calibri"/>
                <a:cs typeface="Calibri"/>
              </a:defRPr>
            </a:pPr>
            <a:r>
              <a:rPr sz="1400">
                <a:solidFill>
                  <a:srgbClr val="666666"/>
                </a:solidFill>
                <a:latin typeface="Calibri"/>
                <a:ea typeface="Calibri"/>
                <a:cs typeface="Calibri"/>
              </a:rPr>
              <a:t>Opaque scheduling</a:t>
            </a:r>
          </a:p>
        </p:txBody>
      </p:sp>
      <p:sp>
        <p:nvSpPr>
          <p:cNvPr id="254" name="Physical GPU">
            <a:extLst>
              <a:ext uri="{FF2B5EF4-FFF2-40B4-BE49-F238E27FC236}">
                <a16:creationId xmlns:a16="http://schemas.microsoft.com/office/drawing/2014/main" id="{E95A4AA5-47F9-4996-B3AE-0DC0350C5CE0}"/>
              </a:ext>
            </a:extLst>
          </p:cNvPr>
          <p:cNvSpPr>
            <a:spLocks noGrp="1"/>
          </p:cNvSpPr>
          <p:nvPr/>
        </p:nvSpPr>
        <p:spPr>
          <a:xfrm>
            <a:off x="10135794" y="2692598"/>
            <a:ext cx="1305217" cy="890397"/>
          </a:xfrm>
          <a:prstGeom prst="roundRect">
            <a:avLst>
              <a:gd name="adj" fmla="val 3509"/>
            </a:avLst>
          </a:prstGeom>
          <a:solidFill>
            <a:srgbClr val="D9D9D9"/>
          </a:solidFill>
          <a:ln w="13335">
            <a:solidFill>
              <a:srgbClr val="444444"/>
            </a:solidFill>
          </a:ln>
        </p:spPr>
        <p:txBody>
          <a:bodyPr lIns="66675" tIns="38100" rIns="66675" bIns="38100" anchor="ctr">
            <a:noAutofit/>
          </a:bodyPr>
          <a:lstStyle/>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Physical</a:t>
            </a:r>
          </a:p>
          <a:p>
            <a:pPr algn="ctr">
              <a:defRPr sz="1800" b="1">
                <a:solidFill>
                  <a:srgbClr val="171717"/>
                </a:solidFill>
                <a:latin typeface="Calibri"/>
                <a:ea typeface="Calibri"/>
                <a:cs typeface="Calibri"/>
              </a:defRPr>
            </a:pPr>
            <a:r>
              <a:rPr sz="1800" b="1">
                <a:solidFill>
                  <a:srgbClr val="171717"/>
                </a:solidFill>
                <a:latin typeface="Calibri"/>
                <a:ea typeface="Calibri"/>
                <a:cs typeface="Calibri"/>
              </a:rPr>
              <a:t>GPU</a:t>
            </a:r>
          </a:p>
        </p:txBody>
      </p:sp>
      <p:sp>
        <p:nvSpPr>
          <p:cNvPr id="255" name="Driver to GPU">
            <a:extLst>
              <a:ext uri="{FF2B5EF4-FFF2-40B4-BE49-F238E27FC236}">
                <a16:creationId xmlns:a16="http://schemas.microsoft.com/office/drawing/2014/main" id="{918AAEAE-781F-49E0-94B4-1F255DB18530}"/>
              </a:ext>
            </a:extLst>
          </p:cNvPr>
          <p:cNvSpPr>
            <a:spLocks noGrp="1"/>
          </p:cNvSpPr>
          <p:nvPr/>
        </p:nvSpPr>
        <p:spPr>
          <a:xfrm>
            <a:off x="9639443" y="3140869"/>
            <a:ext cx="450390" cy="6191"/>
          </a:xfrm>
          <a:custGeom>
            <a:avLst/>
            <a:gdLst/>
            <a:ahLst/>
            <a:cxnLst/>
            <a:rect l="0" t="0" r="0" b="0"/>
            <a:pathLst>
              <a:path w="466725" h="9525">
                <a:moveTo>
                  <a:pt x="0" y="0"/>
                </a:moveTo>
                <a:lnTo>
                  <a:pt x="466725" y="0"/>
                </a:lnTo>
              </a:path>
            </a:pathLst>
          </a:custGeom>
          <a:noFill/>
          <a:ln w="17145">
            <a:solidFill>
              <a:srgbClr val="444444"/>
            </a:solidFill>
            <a:prstDash val="solid"/>
          </a:ln>
        </p:spPr>
        <p:txBody>
          <a:bodyPr/>
          <a:lstStyle/>
          <a:p>
            <a:endParaRPr lang="zh-CN" altLang="en-US"/>
          </a:p>
        </p:txBody>
      </p:sp>
      <p:sp>
        <p:nvSpPr>
          <p:cNvPr id="256" name="Driver to GPU arrowhead">
            <a:extLst>
              <a:ext uri="{FF2B5EF4-FFF2-40B4-BE49-F238E27FC236}">
                <a16:creationId xmlns:a16="http://schemas.microsoft.com/office/drawing/2014/main" id="{ED575B83-DE7F-4929-8905-5BF73B62E12E}"/>
              </a:ext>
            </a:extLst>
          </p:cNvPr>
          <p:cNvSpPr>
            <a:spLocks noGrp="1"/>
          </p:cNvSpPr>
          <p:nvPr/>
        </p:nvSpPr>
        <p:spPr>
          <a:xfrm>
            <a:off x="10016300" y="3116104"/>
            <a:ext cx="73533" cy="49530"/>
          </a:xfrm>
          <a:custGeom>
            <a:avLst/>
            <a:gdLst/>
            <a:ahLst/>
            <a:cxnLst/>
            <a:rect l="0" t="0" r="0" b="0"/>
            <a:pathLst>
              <a:path w="76200" h="76200">
                <a:moveTo>
                  <a:pt x="76200" y="38100"/>
                </a:moveTo>
                <a:lnTo>
                  <a:pt x="0" y="76200"/>
                </a:lnTo>
                <a:lnTo>
                  <a:pt x="0" y="0"/>
                </a:lnTo>
                <a:close/>
              </a:path>
            </a:pathLst>
          </a:custGeom>
          <a:solidFill>
            <a:srgbClr val="444444"/>
          </a:solidFill>
          <a:ln w="0">
            <a:solidFill>
              <a:srgbClr val="444444"/>
            </a:solidFill>
          </a:ln>
        </p:spPr>
        <p:txBody>
          <a:bodyPr/>
          <a:lstStyle/>
          <a:p>
            <a:endParaRPr lang="zh-CN" altLang="en-US"/>
          </a:p>
        </p:txBody>
      </p:sp>
      <p:sp>
        <p:nvSpPr>
          <p:cNvPr id="500" name="Pacing high level idea">
            <a:extLst>
              <a:ext uri="{FF2B5EF4-FFF2-40B4-BE49-F238E27FC236}">
                <a16:creationId xmlns:a16="http://schemas.microsoft.com/office/drawing/2014/main" id="{E78B8A24-4F70-4759-A144-3A610E9DD012}"/>
              </a:ext>
            </a:extLst>
          </p:cNvPr>
          <p:cNvSpPr>
            <a:spLocks noGrp="1"/>
          </p:cNvSpPr>
          <p:nvPr/>
        </p:nvSpPr>
        <p:spPr>
          <a:xfrm>
            <a:off x="508000" y="1016000"/>
            <a:ext cx="11176000" cy="431800"/>
          </a:xfrm>
          <a:prstGeom prst="rect">
            <a:avLst/>
          </a:prstGeom>
          <a:noFill/>
          <a:ln w="0">
            <a:noFill/>
          </a:ln>
        </p:spPr>
        <p:txBody>
          <a:bodyPr wrap="square" lIns="0" tIns="0" rIns="0" bIns="0" anchor="ctr">
            <a:noAutofit/>
          </a:bodyPr>
          <a:lstStyle/>
          <a:p>
            <a:pPr algn="l">
              <a:defRPr sz="2200" b="0">
                <a:solidFill>
                  <a:srgbClr val="202020"/>
                </a:solidFill>
                <a:latin typeface="Calibri"/>
                <a:ea typeface="Calibri"/>
                <a:cs typeface="Calibri"/>
              </a:defRPr>
            </a:pPr>
            <a:r>
              <a:rPr sz="2200" b="0">
                <a:solidFill>
                  <a:srgbClr val="202020"/>
                </a:solidFill>
                <a:latin typeface="Calibri"/>
                <a:ea typeface="Calibri"/>
                <a:cs typeface="Calibri"/>
              </a:rPr>
              <a:t>Pace each slice in userspace, before commands enter the shared driver queues.</a:t>
            </a:r>
          </a:p>
        </p:txBody>
      </p:sp>
      <p:sp>
        <p:nvSpPr>
          <p:cNvPr id="501" name="Pacing stage 1 marker">
            <a:extLst>
              <a:ext uri="{FF2B5EF4-FFF2-40B4-BE49-F238E27FC236}">
                <a16:creationId xmlns:a16="http://schemas.microsoft.com/office/drawing/2014/main" id="{D7D9E17E-E129-4A6A-97BE-1809DEBBA1CA}"/>
              </a:ext>
            </a:extLst>
          </p:cNvPr>
          <p:cNvSpPr>
            <a:spLocks noGrp="1"/>
          </p:cNvSpPr>
          <p:nvPr/>
        </p:nvSpPr>
        <p:spPr>
          <a:xfrm>
            <a:off x="685800" y="4584700"/>
            <a:ext cx="266700" cy="266700"/>
          </a:xfrm>
          <a:prstGeom prst="ellipse">
            <a:avLst/>
          </a:prstGeom>
          <a:noFill/>
          <a:ln w="9525">
            <a:solidFill>
              <a:srgbClr val="286BAC"/>
            </a:solidFill>
          </a:ln>
        </p:spPr>
        <p:txBody>
          <a:bodyPr lIns="0" tIns="0" rIns="0" bIns="0" anchor="ctr">
            <a:noAutofit/>
          </a:bodyPr>
          <a:lstStyle/>
          <a:p>
            <a:pPr algn="ctr">
              <a:defRPr sz="1400">
                <a:solidFill>
                  <a:srgbClr val="286BAC"/>
                </a:solidFill>
                <a:latin typeface="Calibri"/>
                <a:ea typeface="Calibri"/>
                <a:cs typeface="Calibri"/>
              </a:defRPr>
            </a:pPr>
            <a:r>
              <a:rPr sz="1400">
                <a:solidFill>
                  <a:srgbClr val="286BAC"/>
                </a:solidFill>
                <a:latin typeface="Calibri"/>
                <a:ea typeface="Calibri"/>
                <a:cs typeface="Calibri"/>
              </a:rPr>
              <a:t>1</a:t>
            </a:r>
          </a:p>
        </p:txBody>
      </p:sp>
      <p:sp>
        <p:nvSpPr>
          <p:cNvPr id="502" name="Pacing stage 1 title">
            <a:extLst>
              <a:ext uri="{FF2B5EF4-FFF2-40B4-BE49-F238E27FC236}">
                <a16:creationId xmlns:a16="http://schemas.microsoft.com/office/drawing/2014/main" id="{01D501BB-DAE3-495D-A9FD-6F3C82CE9D2D}"/>
              </a:ext>
            </a:extLst>
          </p:cNvPr>
          <p:cNvSpPr>
            <a:spLocks noGrp="1"/>
          </p:cNvSpPr>
          <p:nvPr/>
        </p:nvSpPr>
        <p:spPr>
          <a:xfrm>
            <a:off x="1057275" y="4508500"/>
            <a:ext cx="3073400" cy="419100"/>
          </a:xfrm>
          <a:prstGeom prst="rect">
            <a:avLst/>
          </a:prstGeom>
          <a:noFill/>
          <a:ln w="0">
            <a:noFill/>
          </a:ln>
        </p:spPr>
        <p:txBody>
          <a:bodyPr wrap="square" lIns="0" tIns="0" rIns="0" bIns="0" anchor="ctr">
            <a:noAutofit/>
          </a:bodyPr>
          <a:lstStyle/>
          <a:p>
            <a:pPr algn="l">
              <a:defRPr sz="2200" b="1">
                <a:solidFill>
                  <a:srgbClr val="202020"/>
                </a:solidFill>
                <a:latin typeface="Calibri"/>
                <a:ea typeface="Calibri"/>
                <a:cs typeface="Calibri"/>
              </a:defRPr>
            </a:pPr>
            <a:r>
              <a:rPr lang="en-US" sz="2200" b="1" dirty="0">
                <a:solidFill>
                  <a:srgbClr val="202020"/>
                </a:solidFill>
                <a:latin typeface="Calibri"/>
                <a:ea typeface="Calibri"/>
                <a:cs typeface="Calibri"/>
              </a:rPr>
              <a:t>Estimate</a:t>
            </a:r>
            <a:r>
              <a:rPr sz="2200" b="1" dirty="0">
                <a:solidFill>
                  <a:srgbClr val="202020"/>
                </a:solidFill>
                <a:latin typeface="Calibri"/>
                <a:ea typeface="Calibri"/>
                <a:cs typeface="Calibri"/>
              </a:rPr>
              <a:t> frame work</a:t>
            </a:r>
          </a:p>
        </p:txBody>
      </p:sp>
      <p:sp>
        <p:nvSpPr>
          <p:cNvPr id="503" name="Pacing stage 2 marker">
            <a:extLst>
              <a:ext uri="{FF2B5EF4-FFF2-40B4-BE49-F238E27FC236}">
                <a16:creationId xmlns:a16="http://schemas.microsoft.com/office/drawing/2014/main" id="{D639E1D1-B935-4374-A27E-3C9F3C626CA3}"/>
              </a:ext>
            </a:extLst>
          </p:cNvPr>
          <p:cNvSpPr>
            <a:spLocks noGrp="1"/>
          </p:cNvSpPr>
          <p:nvPr/>
        </p:nvSpPr>
        <p:spPr>
          <a:xfrm>
            <a:off x="4445000" y="4584700"/>
            <a:ext cx="266700" cy="266700"/>
          </a:xfrm>
          <a:prstGeom prst="ellipse">
            <a:avLst/>
          </a:prstGeom>
          <a:noFill/>
          <a:ln w="9525">
            <a:solidFill>
              <a:srgbClr val="286BAC"/>
            </a:solidFill>
          </a:ln>
        </p:spPr>
        <p:txBody>
          <a:bodyPr lIns="0" tIns="0" rIns="0" bIns="0" anchor="ctr">
            <a:noAutofit/>
          </a:bodyPr>
          <a:lstStyle/>
          <a:p>
            <a:pPr algn="ctr">
              <a:defRPr sz="1400">
                <a:solidFill>
                  <a:srgbClr val="286BAC"/>
                </a:solidFill>
                <a:latin typeface="Calibri"/>
                <a:ea typeface="Calibri"/>
                <a:cs typeface="Calibri"/>
              </a:defRPr>
            </a:pPr>
            <a:r>
              <a:rPr sz="1400">
                <a:solidFill>
                  <a:srgbClr val="286BAC"/>
                </a:solidFill>
                <a:latin typeface="Calibri"/>
                <a:ea typeface="Calibri"/>
                <a:cs typeface="Calibri"/>
              </a:rPr>
              <a:t>2</a:t>
            </a:r>
          </a:p>
        </p:txBody>
      </p:sp>
      <p:sp>
        <p:nvSpPr>
          <p:cNvPr id="504" name="Pacing stage 2 title">
            <a:extLst>
              <a:ext uri="{FF2B5EF4-FFF2-40B4-BE49-F238E27FC236}">
                <a16:creationId xmlns:a16="http://schemas.microsoft.com/office/drawing/2014/main" id="{B8049202-E3A1-46A1-9901-2EF4E9ED8AD8}"/>
              </a:ext>
            </a:extLst>
          </p:cNvPr>
          <p:cNvSpPr>
            <a:spLocks noGrp="1"/>
          </p:cNvSpPr>
          <p:nvPr/>
        </p:nvSpPr>
        <p:spPr>
          <a:xfrm>
            <a:off x="4816475" y="4508500"/>
            <a:ext cx="3073400" cy="419100"/>
          </a:xfrm>
          <a:prstGeom prst="rect">
            <a:avLst/>
          </a:prstGeom>
          <a:noFill/>
          <a:ln w="0">
            <a:noFill/>
          </a:ln>
        </p:spPr>
        <p:txBody>
          <a:bodyPr wrap="square" lIns="0" tIns="0" rIns="0" bIns="0" anchor="ctr">
            <a:noAutofit/>
          </a:bodyPr>
          <a:lstStyle/>
          <a:p>
            <a:pPr algn="l">
              <a:defRPr sz="2200" b="1">
                <a:solidFill>
                  <a:srgbClr val="202020"/>
                </a:solidFill>
                <a:latin typeface="Calibri"/>
                <a:ea typeface="Calibri"/>
                <a:cs typeface="Calibri"/>
              </a:defRPr>
            </a:pPr>
            <a:r>
              <a:rPr lang="en-US" sz="2200" b="1" dirty="0">
                <a:solidFill>
                  <a:srgbClr val="202020"/>
                </a:solidFill>
                <a:latin typeface="Calibri"/>
                <a:ea typeface="Calibri"/>
                <a:cs typeface="Calibri"/>
              </a:rPr>
              <a:t>Measure</a:t>
            </a:r>
            <a:r>
              <a:rPr sz="2200" b="1" dirty="0">
                <a:solidFill>
                  <a:srgbClr val="202020"/>
                </a:solidFill>
                <a:latin typeface="Calibri"/>
                <a:ea typeface="Calibri"/>
                <a:cs typeface="Calibri"/>
              </a:rPr>
              <a:t> GPU time</a:t>
            </a:r>
          </a:p>
        </p:txBody>
      </p:sp>
      <p:sp>
        <p:nvSpPr>
          <p:cNvPr id="505" name="Pacing stage 3 marker">
            <a:extLst>
              <a:ext uri="{FF2B5EF4-FFF2-40B4-BE49-F238E27FC236}">
                <a16:creationId xmlns:a16="http://schemas.microsoft.com/office/drawing/2014/main" id="{FE470F8A-539F-476E-B00E-E66160D5C4A6}"/>
              </a:ext>
            </a:extLst>
          </p:cNvPr>
          <p:cNvSpPr>
            <a:spLocks noGrp="1"/>
          </p:cNvSpPr>
          <p:nvPr/>
        </p:nvSpPr>
        <p:spPr>
          <a:xfrm>
            <a:off x="8204200" y="4584700"/>
            <a:ext cx="266700" cy="266700"/>
          </a:xfrm>
          <a:prstGeom prst="ellipse">
            <a:avLst/>
          </a:prstGeom>
          <a:noFill/>
          <a:ln w="9525">
            <a:solidFill>
              <a:srgbClr val="286BAC"/>
            </a:solidFill>
          </a:ln>
        </p:spPr>
        <p:txBody>
          <a:bodyPr lIns="0" tIns="0" rIns="0" bIns="0" anchor="ctr">
            <a:noAutofit/>
          </a:bodyPr>
          <a:lstStyle/>
          <a:p>
            <a:pPr algn="ctr">
              <a:defRPr sz="1400">
                <a:solidFill>
                  <a:srgbClr val="286BAC"/>
                </a:solidFill>
                <a:latin typeface="Calibri"/>
                <a:ea typeface="Calibri"/>
                <a:cs typeface="Calibri"/>
              </a:defRPr>
            </a:pPr>
            <a:r>
              <a:rPr sz="1400">
                <a:solidFill>
                  <a:srgbClr val="286BAC"/>
                </a:solidFill>
                <a:latin typeface="Calibri"/>
                <a:ea typeface="Calibri"/>
                <a:cs typeface="Calibri"/>
              </a:rPr>
              <a:t>3</a:t>
            </a:r>
          </a:p>
        </p:txBody>
      </p:sp>
      <p:sp>
        <p:nvSpPr>
          <p:cNvPr id="506" name="Pacing stage 3 title">
            <a:extLst>
              <a:ext uri="{FF2B5EF4-FFF2-40B4-BE49-F238E27FC236}">
                <a16:creationId xmlns:a16="http://schemas.microsoft.com/office/drawing/2014/main" id="{9A3BA9D9-AE0E-4678-B68D-23081E28B6DD}"/>
              </a:ext>
            </a:extLst>
          </p:cNvPr>
          <p:cNvSpPr>
            <a:spLocks noGrp="1"/>
          </p:cNvSpPr>
          <p:nvPr/>
        </p:nvSpPr>
        <p:spPr>
          <a:xfrm>
            <a:off x="8575675" y="4508500"/>
            <a:ext cx="3073400" cy="419100"/>
          </a:xfrm>
          <a:prstGeom prst="rect">
            <a:avLst/>
          </a:prstGeom>
          <a:noFill/>
          <a:ln w="0">
            <a:noFill/>
          </a:ln>
        </p:spPr>
        <p:txBody>
          <a:bodyPr wrap="square" lIns="0" tIns="0" rIns="0" bIns="0" anchor="ctr">
            <a:noAutofit/>
          </a:bodyPr>
          <a:lstStyle/>
          <a:p>
            <a:pPr algn="l">
              <a:defRPr sz="2200" b="1">
                <a:solidFill>
                  <a:srgbClr val="202020"/>
                </a:solidFill>
                <a:latin typeface="Calibri"/>
                <a:ea typeface="Calibri"/>
                <a:cs typeface="Calibri"/>
              </a:defRPr>
            </a:pPr>
            <a:r>
              <a:rPr sz="2200" b="1">
                <a:solidFill>
                  <a:srgbClr val="202020"/>
                </a:solidFill>
                <a:latin typeface="Calibri"/>
                <a:ea typeface="Calibri"/>
                <a:cs typeface="Calibri"/>
              </a:rPr>
              <a:t>Set the next delay</a:t>
            </a:r>
          </a:p>
        </p:txBody>
      </p:sp>
      <p:sp>
        <p:nvSpPr>
          <p:cNvPr id="507" name="Invocation counter Fragment">
            <a:extLst>
              <a:ext uri="{FF2B5EF4-FFF2-40B4-BE49-F238E27FC236}">
                <a16:creationId xmlns:a16="http://schemas.microsoft.com/office/drawing/2014/main" id="{86B393AF-40FF-4991-AE8A-153F8FF6D162}"/>
              </a:ext>
            </a:extLst>
          </p:cNvPr>
          <p:cNvSpPr>
            <a:spLocks noGrp="1"/>
          </p:cNvSpPr>
          <p:nvPr/>
        </p:nvSpPr>
        <p:spPr>
          <a:xfrm>
            <a:off x="800100" y="5133975"/>
            <a:ext cx="457200" cy="476250"/>
          </a:xfrm>
          <a:prstGeom prst="rect">
            <a:avLst/>
          </a:prstGeom>
          <a:solidFill>
            <a:srgbClr val="E2EFD5"/>
          </a:solidFill>
          <a:ln w="9525">
            <a:solidFill>
              <a:srgbClr val="609544"/>
            </a:solidFill>
          </a:ln>
        </p:spPr>
        <p:txBody>
          <a:bodyPr/>
          <a:lstStyle/>
          <a:p>
            <a:endParaRPr lang="en-US"/>
          </a:p>
        </p:txBody>
      </p:sp>
      <p:sp>
        <p:nvSpPr>
          <p:cNvPr id="508" name="Invocation label Fragment">
            <a:extLst>
              <a:ext uri="{FF2B5EF4-FFF2-40B4-BE49-F238E27FC236}">
                <a16:creationId xmlns:a16="http://schemas.microsoft.com/office/drawing/2014/main" id="{30F888CC-01A4-4BDE-A6CF-7A67C7525893}"/>
              </a:ext>
            </a:extLst>
          </p:cNvPr>
          <p:cNvSpPr>
            <a:spLocks noGrp="1"/>
          </p:cNvSpPr>
          <p:nvPr/>
        </p:nvSpPr>
        <p:spPr>
          <a:xfrm>
            <a:off x="657225" y="5657850"/>
            <a:ext cx="762000" cy="247650"/>
          </a:xfrm>
          <a:prstGeom prst="rect">
            <a:avLst/>
          </a:prstGeom>
          <a:noFill/>
          <a:ln w="0">
            <a:noFill/>
          </a:ln>
        </p:spPr>
        <p:txBody>
          <a:bodyPr wrap="square" lIns="0" tIns="0" rIns="0" bIns="0" anchor="ctr">
            <a:noAutofit/>
          </a:bodyPr>
          <a:lstStyle/>
          <a:p>
            <a:pPr algn="ctr">
              <a:defRPr sz="1400" b="0">
                <a:solidFill>
                  <a:srgbClr val="696969"/>
                </a:solidFill>
                <a:latin typeface="Calibri"/>
                <a:ea typeface="Calibri"/>
                <a:cs typeface="Calibri"/>
              </a:defRPr>
            </a:pPr>
            <a:r>
              <a:rPr sz="1400" b="0">
                <a:solidFill>
                  <a:srgbClr val="696969"/>
                </a:solidFill>
                <a:latin typeface="Calibri"/>
                <a:ea typeface="Calibri"/>
                <a:cs typeface="Calibri"/>
              </a:rPr>
              <a:t>Fragment</a:t>
            </a:r>
          </a:p>
        </p:txBody>
      </p:sp>
      <p:sp>
        <p:nvSpPr>
          <p:cNvPr id="509" name="Invocation counter Vertex">
            <a:extLst>
              <a:ext uri="{FF2B5EF4-FFF2-40B4-BE49-F238E27FC236}">
                <a16:creationId xmlns:a16="http://schemas.microsoft.com/office/drawing/2014/main" id="{530EF20F-9416-4CE4-A7EE-5AB110D714DA}"/>
              </a:ext>
            </a:extLst>
          </p:cNvPr>
          <p:cNvSpPr>
            <a:spLocks noGrp="1"/>
          </p:cNvSpPr>
          <p:nvPr/>
        </p:nvSpPr>
        <p:spPr>
          <a:xfrm>
            <a:off x="1571625" y="5314950"/>
            <a:ext cx="457200" cy="295275"/>
          </a:xfrm>
          <a:prstGeom prst="rect">
            <a:avLst/>
          </a:prstGeom>
          <a:solidFill>
            <a:srgbClr val="DEEBF7"/>
          </a:solidFill>
          <a:ln w="9525">
            <a:solidFill>
              <a:srgbClr val="508CCB"/>
            </a:solidFill>
          </a:ln>
        </p:spPr>
        <p:txBody>
          <a:bodyPr/>
          <a:lstStyle/>
          <a:p>
            <a:endParaRPr lang="en-US"/>
          </a:p>
        </p:txBody>
      </p:sp>
      <p:sp>
        <p:nvSpPr>
          <p:cNvPr id="510" name="Invocation label Vertex">
            <a:extLst>
              <a:ext uri="{FF2B5EF4-FFF2-40B4-BE49-F238E27FC236}">
                <a16:creationId xmlns:a16="http://schemas.microsoft.com/office/drawing/2014/main" id="{8738A23A-E035-4F01-9659-4C9B8BA4FC06}"/>
              </a:ext>
            </a:extLst>
          </p:cNvPr>
          <p:cNvSpPr>
            <a:spLocks noGrp="1"/>
          </p:cNvSpPr>
          <p:nvPr/>
        </p:nvSpPr>
        <p:spPr>
          <a:xfrm>
            <a:off x="1428750" y="5657850"/>
            <a:ext cx="762000" cy="247650"/>
          </a:xfrm>
          <a:prstGeom prst="rect">
            <a:avLst/>
          </a:prstGeom>
          <a:noFill/>
          <a:ln w="0">
            <a:noFill/>
          </a:ln>
        </p:spPr>
        <p:txBody>
          <a:bodyPr wrap="square" lIns="0" tIns="0" rIns="0" bIns="0" anchor="ctr">
            <a:noAutofit/>
          </a:bodyPr>
          <a:lstStyle/>
          <a:p>
            <a:pPr algn="ctr">
              <a:defRPr sz="1400" b="0">
                <a:solidFill>
                  <a:srgbClr val="696969"/>
                </a:solidFill>
                <a:latin typeface="Calibri"/>
                <a:ea typeface="Calibri"/>
                <a:cs typeface="Calibri"/>
              </a:defRPr>
            </a:pPr>
            <a:r>
              <a:rPr sz="1400" b="0">
                <a:solidFill>
                  <a:srgbClr val="696969"/>
                </a:solidFill>
                <a:latin typeface="Calibri"/>
                <a:ea typeface="Calibri"/>
                <a:cs typeface="Calibri"/>
              </a:rPr>
              <a:t>Vertex</a:t>
            </a:r>
          </a:p>
        </p:txBody>
      </p:sp>
      <p:sp>
        <p:nvSpPr>
          <p:cNvPr id="511" name="Invocation counter Compute">
            <a:extLst>
              <a:ext uri="{FF2B5EF4-FFF2-40B4-BE49-F238E27FC236}">
                <a16:creationId xmlns:a16="http://schemas.microsoft.com/office/drawing/2014/main" id="{E6479AE0-885C-462B-82BE-68A64A1402AF}"/>
              </a:ext>
            </a:extLst>
          </p:cNvPr>
          <p:cNvSpPr>
            <a:spLocks noGrp="1"/>
          </p:cNvSpPr>
          <p:nvPr/>
        </p:nvSpPr>
        <p:spPr>
          <a:xfrm>
            <a:off x="2343150" y="5429250"/>
            <a:ext cx="457200" cy="180975"/>
          </a:xfrm>
          <a:prstGeom prst="rect">
            <a:avLst/>
          </a:prstGeom>
          <a:solidFill>
            <a:srgbClr val="FFF1D3"/>
          </a:solidFill>
          <a:ln w="9525">
            <a:solidFill>
              <a:srgbClr val="E99932"/>
            </a:solidFill>
          </a:ln>
        </p:spPr>
        <p:txBody>
          <a:bodyPr/>
          <a:lstStyle/>
          <a:p>
            <a:endParaRPr lang="en-US"/>
          </a:p>
        </p:txBody>
      </p:sp>
      <p:sp>
        <p:nvSpPr>
          <p:cNvPr id="512" name="Invocation label Compute">
            <a:extLst>
              <a:ext uri="{FF2B5EF4-FFF2-40B4-BE49-F238E27FC236}">
                <a16:creationId xmlns:a16="http://schemas.microsoft.com/office/drawing/2014/main" id="{36AC43B4-1AA7-4FAA-B37A-A41454034786}"/>
              </a:ext>
            </a:extLst>
          </p:cNvPr>
          <p:cNvSpPr>
            <a:spLocks noGrp="1"/>
          </p:cNvSpPr>
          <p:nvPr/>
        </p:nvSpPr>
        <p:spPr>
          <a:xfrm>
            <a:off x="2200275" y="5657850"/>
            <a:ext cx="762000" cy="247650"/>
          </a:xfrm>
          <a:prstGeom prst="rect">
            <a:avLst/>
          </a:prstGeom>
          <a:noFill/>
          <a:ln w="0">
            <a:noFill/>
          </a:ln>
        </p:spPr>
        <p:txBody>
          <a:bodyPr wrap="square" lIns="0" tIns="0" rIns="0" bIns="0" anchor="ctr">
            <a:noAutofit/>
          </a:bodyPr>
          <a:lstStyle/>
          <a:p>
            <a:pPr algn="ctr">
              <a:defRPr sz="1400" b="0">
                <a:solidFill>
                  <a:srgbClr val="696969"/>
                </a:solidFill>
                <a:latin typeface="Calibri"/>
                <a:ea typeface="Calibri"/>
                <a:cs typeface="Calibri"/>
              </a:defRPr>
            </a:pPr>
            <a:r>
              <a:rPr sz="1400" b="0">
                <a:solidFill>
                  <a:srgbClr val="696969"/>
                </a:solidFill>
                <a:latin typeface="Calibri"/>
                <a:ea typeface="Calibri"/>
                <a:cs typeface="Calibri"/>
              </a:rPr>
              <a:t>Compute</a:t>
            </a:r>
          </a:p>
        </p:txBody>
      </p:sp>
      <p:sp>
        <p:nvSpPr>
          <p:cNvPr id="513" name="Combine counters">
            <a:extLst>
              <a:ext uri="{FF2B5EF4-FFF2-40B4-BE49-F238E27FC236}">
                <a16:creationId xmlns:a16="http://schemas.microsoft.com/office/drawing/2014/main" id="{C7758633-B733-4C49-BF50-4510612E199E}"/>
              </a:ext>
            </a:extLst>
          </p:cNvPr>
          <p:cNvSpPr>
            <a:spLocks noGrp="1"/>
          </p:cNvSpPr>
          <p:nvPr/>
        </p:nvSpPr>
        <p:spPr>
          <a:xfrm>
            <a:off x="3114675" y="5372100"/>
            <a:ext cx="257175" cy="953"/>
          </a:xfrm>
          <a:prstGeom prst="line">
            <a:avLst/>
          </a:prstGeom>
          <a:noFill/>
          <a:ln w="14288">
            <a:solidFill>
              <a:srgbClr val="555555"/>
            </a:solidFill>
          </a:ln>
        </p:spPr>
        <p:txBody>
          <a:bodyPr/>
          <a:lstStyle/>
          <a:p>
            <a:endParaRPr lang="en-US"/>
          </a:p>
        </p:txBody>
      </p:sp>
      <p:sp>
        <p:nvSpPr>
          <p:cNvPr id="514" name="Combine counters arrowhead">
            <a:extLst>
              <a:ext uri="{FF2B5EF4-FFF2-40B4-BE49-F238E27FC236}">
                <a16:creationId xmlns:a16="http://schemas.microsoft.com/office/drawing/2014/main" id="{900CEB14-207D-4529-B3E8-9591BDDC84BE}"/>
              </a:ext>
            </a:extLst>
          </p:cNvPr>
          <p:cNvSpPr>
            <a:spLocks noGrp="1"/>
          </p:cNvSpPr>
          <p:nvPr/>
        </p:nvSpPr>
        <p:spPr>
          <a:xfrm rot="5400000">
            <a:off x="3362325" y="5334000"/>
            <a:ext cx="76200" cy="76200"/>
          </a:xfrm>
          <a:prstGeom prst="triangle">
            <a:avLst/>
          </a:prstGeom>
          <a:solidFill>
            <a:srgbClr val="555555"/>
          </a:solidFill>
          <a:ln w="0">
            <a:noFill/>
          </a:ln>
        </p:spPr>
        <p:txBody>
          <a:bodyPr/>
          <a:lstStyle/>
          <a:p>
            <a:endParaRPr lang="en-US"/>
          </a:p>
        </p:txBody>
      </p:sp>
      <p:sp>
        <p:nvSpPr>
          <p:cNvPr id="515" name="Frame complexity metric">
            <a:extLst>
              <a:ext uri="{FF2B5EF4-FFF2-40B4-BE49-F238E27FC236}">
                <a16:creationId xmlns:a16="http://schemas.microsoft.com/office/drawing/2014/main" id="{13FE8530-71C4-445B-8723-AC48AF921903}"/>
              </a:ext>
            </a:extLst>
          </p:cNvPr>
          <p:cNvSpPr>
            <a:spLocks noGrp="1"/>
          </p:cNvSpPr>
          <p:nvPr/>
        </p:nvSpPr>
        <p:spPr>
          <a:xfrm>
            <a:off x="3533775" y="5143500"/>
            <a:ext cx="542925" cy="447675"/>
          </a:xfrm>
          <a:prstGeom prst="roundRect">
            <a:avLst>
              <a:gd name="adj" fmla="val 17021"/>
            </a:avLst>
          </a:prstGeom>
          <a:solidFill>
            <a:srgbClr val="F1F1F1"/>
          </a:solidFill>
          <a:ln w="13335">
            <a:solidFill>
              <a:srgbClr val="707070"/>
            </a:solidFill>
          </a:ln>
        </p:spPr>
        <p:txBody>
          <a:bodyPr wrap="square" lIns="28575" tIns="0" rIns="28575" bIns="0" anchor="ctr">
            <a:noAutofit/>
          </a:bodyPr>
          <a:lstStyle/>
          <a:p>
            <a:pPr algn="ctr">
              <a:defRPr sz="2200" b="1">
                <a:solidFill>
                  <a:srgbClr val="202020"/>
                </a:solidFill>
                <a:latin typeface="Calibri"/>
                <a:ea typeface="Calibri"/>
                <a:cs typeface="Calibri"/>
              </a:defRPr>
            </a:pPr>
            <a:r>
              <a:rPr sz="2200" b="1">
                <a:solidFill>
                  <a:srgbClr val="202020"/>
                </a:solidFill>
                <a:latin typeface="Calibri"/>
                <a:ea typeface="Calibri"/>
                <a:cs typeface="Calibri"/>
              </a:rPr>
              <a:t>C</a:t>
            </a:r>
          </a:p>
        </p:txBody>
      </p:sp>
      <p:sp>
        <p:nvSpPr>
          <p:cNvPr id="516" name="Complexity description">
            <a:extLst>
              <a:ext uri="{FF2B5EF4-FFF2-40B4-BE49-F238E27FC236}">
                <a16:creationId xmlns:a16="http://schemas.microsoft.com/office/drawing/2014/main" id="{E287F8D8-5AAA-4B4C-B85A-2273F310CB38}"/>
              </a:ext>
            </a:extLst>
          </p:cNvPr>
          <p:cNvSpPr>
            <a:spLocks noGrp="1"/>
          </p:cNvSpPr>
          <p:nvPr/>
        </p:nvSpPr>
        <p:spPr>
          <a:xfrm>
            <a:off x="685800" y="5994400"/>
            <a:ext cx="3476625" cy="406400"/>
          </a:xfrm>
          <a:prstGeom prst="rect">
            <a:avLst/>
          </a:prstGeom>
          <a:noFill/>
          <a:ln w="0">
            <a:noFill/>
          </a:ln>
        </p:spPr>
        <p:txBody>
          <a:bodyPr wrap="square" lIns="0" tIns="0" rIns="0" bIns="0" anchor="ctr">
            <a:noAutofit/>
          </a:bodyPr>
          <a:lstStyle/>
          <a:p>
            <a:pPr algn="l">
              <a:defRPr sz="1400" b="0">
                <a:solidFill>
                  <a:srgbClr val="202020"/>
                </a:solidFill>
                <a:latin typeface="Calibri"/>
                <a:ea typeface="Calibri"/>
                <a:cs typeface="Calibri"/>
              </a:defRPr>
            </a:pPr>
            <a:r>
              <a:rPr sz="1400" b="0">
                <a:solidFill>
                  <a:srgbClr val="202020"/>
                </a:solidFill>
                <a:latin typeface="Calibri"/>
                <a:ea typeface="Calibri"/>
                <a:cs typeface="Calibri"/>
              </a:rPr>
              <a:t>Weighted shader invocations</a:t>
            </a:r>
          </a:p>
        </p:txBody>
      </p:sp>
      <p:sp>
        <p:nvSpPr>
          <p:cNvPr id="517" name="Normalized timing ratio">
            <a:extLst>
              <a:ext uri="{FF2B5EF4-FFF2-40B4-BE49-F238E27FC236}">
                <a16:creationId xmlns:a16="http://schemas.microsoft.com/office/drawing/2014/main" id="{61D79807-8EFF-44FA-B06C-770EB98EAA83}"/>
              </a:ext>
            </a:extLst>
          </p:cNvPr>
          <p:cNvSpPr>
            <a:spLocks noGrp="1"/>
          </p:cNvSpPr>
          <p:nvPr/>
        </p:nvSpPr>
        <p:spPr>
          <a:xfrm>
            <a:off x="4492625" y="4962525"/>
            <a:ext cx="2095500" cy="266700"/>
          </a:xfrm>
          <a:prstGeom prst="rect">
            <a:avLst/>
          </a:prstGeom>
          <a:noFill/>
          <a:ln w="0">
            <a:noFill/>
          </a:ln>
        </p:spPr>
        <p:txBody>
          <a:bodyPr wrap="square" lIns="0" tIns="0" rIns="0" bIns="0" anchor="ctr">
            <a:noAutofit/>
          </a:bodyPr>
          <a:lstStyle/>
          <a:p>
            <a:pPr algn="l">
              <a:defRPr sz="1400" b="0">
                <a:solidFill>
                  <a:srgbClr val="696969"/>
                </a:solidFill>
                <a:latin typeface="Calibri"/>
                <a:ea typeface="Calibri"/>
                <a:cs typeface="Calibri"/>
              </a:defRPr>
            </a:pPr>
            <a:r>
              <a:rPr sz="1400" b="0">
                <a:solidFill>
                  <a:srgbClr val="696969"/>
                </a:solidFill>
                <a:latin typeface="Calibri"/>
                <a:ea typeface="Calibri"/>
                <a:cs typeface="Calibri"/>
              </a:rPr>
              <a:t>time / complexity</a:t>
            </a:r>
          </a:p>
        </p:txBody>
      </p:sp>
      <p:sp>
        <p:nvSpPr>
          <p:cNvPr id="518" name="Minimum filter plot y">
            <a:extLst>
              <a:ext uri="{FF2B5EF4-FFF2-40B4-BE49-F238E27FC236}">
                <a16:creationId xmlns:a16="http://schemas.microsoft.com/office/drawing/2014/main" id="{4284BAD0-C19C-4105-AD41-47C840DB6D17}"/>
              </a:ext>
            </a:extLst>
          </p:cNvPr>
          <p:cNvSpPr>
            <a:spLocks noGrp="1"/>
          </p:cNvSpPr>
          <p:nvPr/>
        </p:nvSpPr>
        <p:spPr>
          <a:xfrm>
            <a:off x="4559300" y="5238750"/>
            <a:ext cx="953" cy="609600"/>
          </a:xfrm>
          <a:prstGeom prst="line">
            <a:avLst/>
          </a:prstGeom>
          <a:noFill/>
          <a:ln w="9525">
            <a:solidFill>
              <a:srgbClr val="AAAAAA"/>
            </a:solidFill>
          </a:ln>
        </p:spPr>
        <p:txBody>
          <a:bodyPr/>
          <a:lstStyle/>
          <a:p>
            <a:endParaRPr lang="en-US"/>
          </a:p>
        </p:txBody>
      </p:sp>
      <p:sp>
        <p:nvSpPr>
          <p:cNvPr id="519" name="Minimum filter plot x">
            <a:extLst>
              <a:ext uri="{FF2B5EF4-FFF2-40B4-BE49-F238E27FC236}">
                <a16:creationId xmlns:a16="http://schemas.microsoft.com/office/drawing/2014/main" id="{EEC45041-3319-4B0E-869C-666A0B8397E5}"/>
              </a:ext>
            </a:extLst>
          </p:cNvPr>
          <p:cNvSpPr>
            <a:spLocks noGrp="1"/>
          </p:cNvSpPr>
          <p:nvPr/>
        </p:nvSpPr>
        <p:spPr>
          <a:xfrm>
            <a:off x="4559300" y="5848350"/>
            <a:ext cx="2533650" cy="953"/>
          </a:xfrm>
          <a:prstGeom prst="line">
            <a:avLst/>
          </a:prstGeom>
          <a:noFill/>
          <a:ln w="9525">
            <a:solidFill>
              <a:srgbClr val="AAAAAA"/>
            </a:solidFill>
          </a:ln>
        </p:spPr>
        <p:txBody>
          <a:bodyPr/>
          <a:lstStyle/>
          <a:p>
            <a:endParaRPr lang="en-US"/>
          </a:p>
        </p:txBody>
      </p:sp>
      <p:sp>
        <p:nvSpPr>
          <p:cNvPr id="520" name="Timing observation 0">
            <a:extLst>
              <a:ext uri="{FF2B5EF4-FFF2-40B4-BE49-F238E27FC236}">
                <a16:creationId xmlns:a16="http://schemas.microsoft.com/office/drawing/2014/main" id="{95D07436-301A-4C03-8E9E-A6A4FDE83445}"/>
              </a:ext>
            </a:extLst>
          </p:cNvPr>
          <p:cNvSpPr>
            <a:spLocks noGrp="1"/>
          </p:cNvSpPr>
          <p:nvPr/>
        </p:nvSpPr>
        <p:spPr>
          <a:xfrm>
            <a:off x="4749800" y="5457825"/>
            <a:ext cx="76200" cy="76200"/>
          </a:xfrm>
          <a:prstGeom prst="ellipse">
            <a:avLst/>
          </a:prstGeom>
          <a:solidFill>
            <a:srgbClr val="508CCB"/>
          </a:solidFill>
          <a:ln w="0">
            <a:noFill/>
          </a:ln>
        </p:spPr>
        <p:txBody>
          <a:bodyPr/>
          <a:lstStyle/>
          <a:p>
            <a:endParaRPr lang="en-US"/>
          </a:p>
        </p:txBody>
      </p:sp>
      <p:sp>
        <p:nvSpPr>
          <p:cNvPr id="521" name="Timing observation 1">
            <a:extLst>
              <a:ext uri="{FF2B5EF4-FFF2-40B4-BE49-F238E27FC236}">
                <a16:creationId xmlns:a16="http://schemas.microsoft.com/office/drawing/2014/main" id="{250EEAAB-5DF8-4029-A6B2-1D01E5FA48CC}"/>
              </a:ext>
            </a:extLst>
          </p:cNvPr>
          <p:cNvSpPr>
            <a:spLocks noGrp="1"/>
          </p:cNvSpPr>
          <p:nvPr/>
        </p:nvSpPr>
        <p:spPr>
          <a:xfrm>
            <a:off x="5064125" y="5248275"/>
            <a:ext cx="76200" cy="76200"/>
          </a:xfrm>
          <a:prstGeom prst="ellipse">
            <a:avLst/>
          </a:prstGeom>
          <a:solidFill>
            <a:srgbClr val="508CCB"/>
          </a:solidFill>
          <a:ln w="0">
            <a:noFill/>
          </a:ln>
        </p:spPr>
        <p:txBody>
          <a:bodyPr/>
          <a:lstStyle/>
          <a:p>
            <a:endParaRPr lang="en-US"/>
          </a:p>
        </p:txBody>
      </p:sp>
      <p:sp>
        <p:nvSpPr>
          <p:cNvPr id="522" name="Timing observation 2">
            <a:extLst>
              <a:ext uri="{FF2B5EF4-FFF2-40B4-BE49-F238E27FC236}">
                <a16:creationId xmlns:a16="http://schemas.microsoft.com/office/drawing/2014/main" id="{C5F7BD34-D45F-4978-A01C-A37F91942F8E}"/>
              </a:ext>
            </a:extLst>
          </p:cNvPr>
          <p:cNvSpPr>
            <a:spLocks noGrp="1"/>
          </p:cNvSpPr>
          <p:nvPr/>
        </p:nvSpPr>
        <p:spPr>
          <a:xfrm>
            <a:off x="5378450" y="5600700"/>
            <a:ext cx="76200" cy="76200"/>
          </a:xfrm>
          <a:prstGeom prst="ellipse">
            <a:avLst/>
          </a:prstGeom>
          <a:solidFill>
            <a:srgbClr val="508CCB"/>
          </a:solidFill>
          <a:ln w="0">
            <a:noFill/>
          </a:ln>
        </p:spPr>
        <p:txBody>
          <a:bodyPr/>
          <a:lstStyle/>
          <a:p>
            <a:endParaRPr lang="en-US"/>
          </a:p>
        </p:txBody>
      </p:sp>
      <p:sp>
        <p:nvSpPr>
          <p:cNvPr id="523" name="Timing observation 3">
            <a:extLst>
              <a:ext uri="{FF2B5EF4-FFF2-40B4-BE49-F238E27FC236}">
                <a16:creationId xmlns:a16="http://schemas.microsoft.com/office/drawing/2014/main" id="{644EA83B-0A6D-493A-82EB-04BB56377F33}"/>
              </a:ext>
            </a:extLst>
          </p:cNvPr>
          <p:cNvSpPr>
            <a:spLocks noGrp="1"/>
          </p:cNvSpPr>
          <p:nvPr/>
        </p:nvSpPr>
        <p:spPr>
          <a:xfrm>
            <a:off x="5692775" y="5334000"/>
            <a:ext cx="76200" cy="76200"/>
          </a:xfrm>
          <a:prstGeom prst="ellipse">
            <a:avLst/>
          </a:prstGeom>
          <a:solidFill>
            <a:srgbClr val="508CCB"/>
          </a:solidFill>
          <a:ln w="0">
            <a:noFill/>
          </a:ln>
        </p:spPr>
        <p:txBody>
          <a:bodyPr/>
          <a:lstStyle/>
          <a:p>
            <a:endParaRPr lang="en-US"/>
          </a:p>
        </p:txBody>
      </p:sp>
      <p:sp>
        <p:nvSpPr>
          <p:cNvPr id="524" name="Timing observation 4">
            <a:extLst>
              <a:ext uri="{FF2B5EF4-FFF2-40B4-BE49-F238E27FC236}">
                <a16:creationId xmlns:a16="http://schemas.microsoft.com/office/drawing/2014/main" id="{BD6F5ED9-6454-451E-8BC7-756265DD93B4}"/>
              </a:ext>
            </a:extLst>
          </p:cNvPr>
          <p:cNvSpPr>
            <a:spLocks noGrp="1"/>
          </p:cNvSpPr>
          <p:nvPr/>
        </p:nvSpPr>
        <p:spPr>
          <a:xfrm>
            <a:off x="6007100" y="5610225"/>
            <a:ext cx="76200" cy="76200"/>
          </a:xfrm>
          <a:prstGeom prst="ellipse">
            <a:avLst/>
          </a:prstGeom>
          <a:solidFill>
            <a:srgbClr val="508CCB"/>
          </a:solidFill>
          <a:ln w="0">
            <a:noFill/>
          </a:ln>
        </p:spPr>
        <p:txBody>
          <a:bodyPr/>
          <a:lstStyle/>
          <a:p>
            <a:endParaRPr lang="en-US"/>
          </a:p>
        </p:txBody>
      </p:sp>
      <p:sp>
        <p:nvSpPr>
          <p:cNvPr id="525" name="Timing observation 5">
            <a:extLst>
              <a:ext uri="{FF2B5EF4-FFF2-40B4-BE49-F238E27FC236}">
                <a16:creationId xmlns:a16="http://schemas.microsoft.com/office/drawing/2014/main" id="{2EDE11C7-C92C-4258-8EE3-54C1F5D9CE9E}"/>
              </a:ext>
            </a:extLst>
          </p:cNvPr>
          <p:cNvSpPr>
            <a:spLocks noGrp="1"/>
          </p:cNvSpPr>
          <p:nvPr/>
        </p:nvSpPr>
        <p:spPr>
          <a:xfrm>
            <a:off x="6321425" y="5419725"/>
            <a:ext cx="76200" cy="76200"/>
          </a:xfrm>
          <a:prstGeom prst="ellipse">
            <a:avLst/>
          </a:prstGeom>
          <a:solidFill>
            <a:srgbClr val="508CCB"/>
          </a:solidFill>
          <a:ln w="0">
            <a:noFill/>
          </a:ln>
        </p:spPr>
        <p:txBody>
          <a:bodyPr/>
          <a:lstStyle/>
          <a:p>
            <a:endParaRPr lang="en-US"/>
          </a:p>
        </p:txBody>
      </p:sp>
      <p:sp>
        <p:nvSpPr>
          <p:cNvPr id="526" name="Timing observation 6">
            <a:extLst>
              <a:ext uri="{FF2B5EF4-FFF2-40B4-BE49-F238E27FC236}">
                <a16:creationId xmlns:a16="http://schemas.microsoft.com/office/drawing/2014/main" id="{FA075E9D-0FAE-4693-A8A3-3E59750B88DC}"/>
              </a:ext>
            </a:extLst>
          </p:cNvPr>
          <p:cNvSpPr>
            <a:spLocks noGrp="1"/>
          </p:cNvSpPr>
          <p:nvPr/>
        </p:nvSpPr>
        <p:spPr>
          <a:xfrm>
            <a:off x="6635750" y="5610225"/>
            <a:ext cx="76200" cy="76200"/>
          </a:xfrm>
          <a:prstGeom prst="ellipse">
            <a:avLst/>
          </a:prstGeom>
          <a:solidFill>
            <a:srgbClr val="508CCB"/>
          </a:solidFill>
          <a:ln w="0">
            <a:noFill/>
          </a:ln>
        </p:spPr>
        <p:txBody>
          <a:bodyPr/>
          <a:lstStyle/>
          <a:p>
            <a:endParaRPr lang="en-US"/>
          </a:p>
        </p:txBody>
      </p:sp>
      <p:sp>
        <p:nvSpPr>
          <p:cNvPr id="527" name="Sliding window minimum">
            <a:extLst>
              <a:ext uri="{FF2B5EF4-FFF2-40B4-BE49-F238E27FC236}">
                <a16:creationId xmlns:a16="http://schemas.microsoft.com/office/drawing/2014/main" id="{5BEE6580-F24F-4935-A0E4-741B997E18D3}"/>
              </a:ext>
            </a:extLst>
          </p:cNvPr>
          <p:cNvSpPr>
            <a:spLocks noGrp="1"/>
          </p:cNvSpPr>
          <p:nvPr/>
        </p:nvSpPr>
        <p:spPr>
          <a:xfrm>
            <a:off x="4635500" y="5648325"/>
            <a:ext cx="2495550" cy="953"/>
          </a:xfrm>
          <a:prstGeom prst="line">
            <a:avLst/>
          </a:prstGeom>
          <a:noFill/>
          <a:ln w="19050">
            <a:solidFill>
              <a:srgbClr val="609544"/>
            </a:solidFill>
          </a:ln>
        </p:spPr>
        <p:txBody>
          <a:bodyPr/>
          <a:lstStyle/>
          <a:p>
            <a:endParaRPr lang="en-US"/>
          </a:p>
        </p:txBody>
      </p:sp>
      <p:sp>
        <p:nvSpPr>
          <p:cNvPr id="528" name="Minimum conversion factor label">
            <a:extLst>
              <a:ext uri="{FF2B5EF4-FFF2-40B4-BE49-F238E27FC236}">
                <a16:creationId xmlns:a16="http://schemas.microsoft.com/office/drawing/2014/main" id="{F4C33895-C969-4897-AD39-8B32B6D73855}"/>
              </a:ext>
            </a:extLst>
          </p:cNvPr>
          <p:cNvSpPr>
            <a:spLocks noGrp="1"/>
          </p:cNvSpPr>
          <p:nvPr/>
        </p:nvSpPr>
        <p:spPr>
          <a:xfrm>
            <a:off x="7197725" y="5553075"/>
            <a:ext cx="371475" cy="293370"/>
          </a:xfrm>
          <a:prstGeom prst="rect">
            <a:avLst/>
          </a:prstGeom>
          <a:noFill/>
          <a:ln w="0">
            <a:noFill/>
          </a:ln>
        </p:spPr>
        <p:txBody>
          <a:bodyPr wrap="square" lIns="0" tIns="0" rIns="0" bIns="0" anchor="ctr">
            <a:noAutofit/>
          </a:bodyPr>
          <a:lstStyle/>
          <a:p>
            <a:pPr algn="l">
              <a:defRPr sz="1800" b="1">
                <a:solidFill>
                  <a:srgbClr val="609544"/>
                </a:solidFill>
                <a:latin typeface="Calibri"/>
                <a:ea typeface="Calibri"/>
                <a:cs typeface="Calibri"/>
              </a:defRPr>
            </a:pPr>
            <a:r>
              <a:rPr sz="1800" b="1">
                <a:solidFill>
                  <a:srgbClr val="609544"/>
                </a:solidFill>
                <a:latin typeface="Calibri"/>
                <a:ea typeface="Calibri"/>
                <a:cs typeface="Calibri"/>
              </a:rPr>
              <a:t>K</a:t>
            </a:r>
          </a:p>
        </p:txBody>
      </p:sp>
      <p:sp>
        <p:nvSpPr>
          <p:cNvPr id="529" name="Timing estimate formula">
            <a:extLst>
              <a:ext uri="{FF2B5EF4-FFF2-40B4-BE49-F238E27FC236}">
                <a16:creationId xmlns:a16="http://schemas.microsoft.com/office/drawing/2014/main" id="{9F842DE9-42E7-43A0-AD47-FAAA64AB4F90}"/>
              </a:ext>
            </a:extLst>
          </p:cNvPr>
          <p:cNvSpPr>
            <a:spLocks noGrp="1"/>
          </p:cNvSpPr>
          <p:nvPr/>
        </p:nvSpPr>
        <p:spPr>
          <a:xfrm>
            <a:off x="4445000" y="5994400"/>
            <a:ext cx="3476625" cy="406400"/>
          </a:xfrm>
          <a:prstGeom prst="rect">
            <a:avLst/>
          </a:prstGeom>
          <a:noFill/>
          <a:ln w="0">
            <a:noFill/>
          </a:ln>
        </p:spPr>
        <p:txBody>
          <a:bodyPr wrap="square" lIns="0" tIns="0" rIns="0" bIns="0" anchor="ctr">
            <a:noAutofit/>
          </a:bodyPr>
          <a:lstStyle/>
          <a:p>
            <a:pPr algn="l">
              <a:defRPr sz="1400" b="0">
                <a:solidFill>
                  <a:srgbClr val="202020"/>
                </a:solidFill>
                <a:latin typeface="Calibri"/>
                <a:ea typeface="Calibri"/>
                <a:cs typeface="Calibri"/>
              </a:defRPr>
            </a:pPr>
            <a:r>
              <a:rPr sz="1400" b="0">
                <a:solidFill>
                  <a:srgbClr val="202020"/>
                </a:solidFill>
                <a:latin typeface="Calibri"/>
                <a:ea typeface="Calibri"/>
                <a:cs typeface="Calibri"/>
              </a:rPr>
              <a:t>Sliding minimum K → GPU time = C × K</a:t>
            </a:r>
          </a:p>
        </p:txBody>
      </p:sp>
      <p:sp>
        <p:nvSpPr>
          <p:cNvPr id="530" name="Current frame">
            <a:extLst>
              <a:ext uri="{FF2B5EF4-FFF2-40B4-BE49-F238E27FC236}">
                <a16:creationId xmlns:a16="http://schemas.microsoft.com/office/drawing/2014/main" id="{1A7811A7-0500-44F7-840A-61081FE9F482}"/>
              </a:ext>
            </a:extLst>
          </p:cNvPr>
          <p:cNvSpPr>
            <a:spLocks noGrp="1"/>
          </p:cNvSpPr>
          <p:nvPr/>
        </p:nvSpPr>
        <p:spPr>
          <a:xfrm>
            <a:off x="8213725" y="5257800"/>
            <a:ext cx="657225" cy="409575"/>
          </a:xfrm>
          <a:prstGeom prst="roundRect">
            <a:avLst>
              <a:gd name="adj" fmla="val 18605"/>
            </a:avLst>
          </a:prstGeom>
          <a:solidFill>
            <a:srgbClr val="DEEBF7"/>
          </a:solidFill>
          <a:ln w="13335">
            <a:solidFill>
              <a:srgbClr val="508CCB"/>
            </a:solidFill>
          </a:ln>
        </p:spPr>
        <p:txBody>
          <a:bodyPr wrap="square" lIns="28575" tIns="0" rIns="28575" bIns="0" anchor="ctr">
            <a:noAutofit/>
          </a:bodyPr>
          <a:lstStyle/>
          <a:p>
            <a:pPr algn="ctr">
              <a:defRPr sz="1400" b="0">
                <a:solidFill>
                  <a:srgbClr val="202020"/>
                </a:solidFill>
                <a:latin typeface="Calibri"/>
                <a:ea typeface="Calibri"/>
                <a:cs typeface="Calibri"/>
              </a:defRPr>
            </a:pPr>
            <a:r>
              <a:rPr sz="1400" b="0">
                <a:solidFill>
                  <a:srgbClr val="202020"/>
                </a:solidFill>
                <a:latin typeface="Calibri"/>
                <a:ea typeface="Calibri"/>
                <a:cs typeface="Calibri"/>
              </a:rPr>
              <a:t>Frame</a:t>
            </a:r>
          </a:p>
        </p:txBody>
      </p:sp>
      <p:sp>
        <p:nvSpPr>
          <p:cNvPr id="531" name="PI-controlled waiting interval">
            <a:extLst>
              <a:ext uri="{FF2B5EF4-FFF2-40B4-BE49-F238E27FC236}">
                <a16:creationId xmlns:a16="http://schemas.microsoft.com/office/drawing/2014/main" id="{BD45A2E1-B191-48D7-818D-9FF0A0355795}"/>
              </a:ext>
            </a:extLst>
          </p:cNvPr>
          <p:cNvSpPr>
            <a:spLocks noGrp="1"/>
          </p:cNvSpPr>
          <p:nvPr/>
        </p:nvSpPr>
        <p:spPr>
          <a:xfrm>
            <a:off x="8918575" y="5257800"/>
            <a:ext cx="942975" cy="409575"/>
          </a:xfrm>
          <a:prstGeom prst="roundRect">
            <a:avLst>
              <a:gd name="adj" fmla="val 18605"/>
            </a:avLst>
          </a:prstGeom>
          <a:solidFill>
            <a:srgbClr val="E2EFD5"/>
          </a:solidFill>
          <a:ln w="13335">
            <a:solidFill>
              <a:srgbClr val="609544"/>
            </a:solidFill>
          </a:ln>
        </p:spPr>
        <p:txBody>
          <a:bodyPr wrap="square" lIns="28575" tIns="0" rIns="28575" bIns="0" anchor="ctr">
            <a:noAutofit/>
          </a:bodyPr>
          <a:lstStyle/>
          <a:p>
            <a:pPr algn="ctr">
              <a:defRPr sz="1400" b="1">
                <a:solidFill>
                  <a:srgbClr val="202020"/>
                </a:solidFill>
                <a:latin typeface="Calibri"/>
                <a:ea typeface="Calibri"/>
                <a:cs typeface="Calibri"/>
              </a:defRPr>
            </a:pPr>
            <a:r>
              <a:rPr sz="1400" b="1">
                <a:solidFill>
                  <a:srgbClr val="202020"/>
                </a:solidFill>
                <a:latin typeface="Calibri"/>
                <a:ea typeface="Calibri"/>
                <a:cs typeface="Calibri"/>
              </a:rPr>
              <a:t>Wait</a:t>
            </a:r>
          </a:p>
        </p:txBody>
      </p:sp>
      <p:sp>
        <p:nvSpPr>
          <p:cNvPr id="532" name="Next frame">
            <a:extLst>
              <a:ext uri="{FF2B5EF4-FFF2-40B4-BE49-F238E27FC236}">
                <a16:creationId xmlns:a16="http://schemas.microsoft.com/office/drawing/2014/main" id="{B9D0ACD6-0657-45D3-969C-BB69FC1091AF}"/>
              </a:ext>
            </a:extLst>
          </p:cNvPr>
          <p:cNvSpPr>
            <a:spLocks noGrp="1"/>
          </p:cNvSpPr>
          <p:nvPr/>
        </p:nvSpPr>
        <p:spPr>
          <a:xfrm>
            <a:off x="9909175" y="5257800"/>
            <a:ext cx="1285875" cy="409575"/>
          </a:xfrm>
          <a:prstGeom prst="roundRect">
            <a:avLst>
              <a:gd name="adj" fmla="val 18605"/>
            </a:avLst>
          </a:prstGeom>
          <a:solidFill>
            <a:srgbClr val="DEEBF7"/>
          </a:solidFill>
          <a:ln w="13335">
            <a:solidFill>
              <a:srgbClr val="508CCB"/>
            </a:solidFill>
          </a:ln>
        </p:spPr>
        <p:txBody>
          <a:bodyPr wrap="square" lIns="28575" tIns="0" rIns="28575" bIns="0" anchor="ctr">
            <a:noAutofit/>
          </a:bodyPr>
          <a:lstStyle/>
          <a:p>
            <a:pPr algn="ctr">
              <a:defRPr sz="1400" b="0">
                <a:solidFill>
                  <a:srgbClr val="202020"/>
                </a:solidFill>
                <a:latin typeface="Calibri"/>
                <a:ea typeface="Calibri"/>
                <a:cs typeface="Calibri"/>
              </a:defRPr>
            </a:pPr>
            <a:r>
              <a:rPr sz="1400" b="0">
                <a:solidFill>
                  <a:srgbClr val="202020"/>
                </a:solidFill>
                <a:latin typeface="Calibri"/>
                <a:ea typeface="Calibri"/>
                <a:cs typeface="Calibri"/>
              </a:rPr>
              <a:t>Next frame</a:t>
            </a:r>
          </a:p>
        </p:txBody>
      </p:sp>
      <p:sp>
        <p:nvSpPr>
          <p:cNvPr id="533" name="Pacing time axis">
            <a:extLst>
              <a:ext uri="{FF2B5EF4-FFF2-40B4-BE49-F238E27FC236}">
                <a16:creationId xmlns:a16="http://schemas.microsoft.com/office/drawing/2014/main" id="{25973A89-206B-433E-AD27-4E2B1BC2042E}"/>
              </a:ext>
            </a:extLst>
          </p:cNvPr>
          <p:cNvSpPr>
            <a:spLocks noGrp="1"/>
          </p:cNvSpPr>
          <p:nvPr/>
        </p:nvSpPr>
        <p:spPr>
          <a:xfrm>
            <a:off x="8213725" y="5857875"/>
            <a:ext cx="3095625" cy="953"/>
          </a:xfrm>
          <a:prstGeom prst="line">
            <a:avLst/>
          </a:prstGeom>
          <a:noFill/>
          <a:ln w="9525">
            <a:solidFill>
              <a:srgbClr val="999999"/>
            </a:solidFill>
          </a:ln>
        </p:spPr>
        <p:txBody>
          <a:bodyPr/>
          <a:lstStyle/>
          <a:p>
            <a:endParaRPr lang="en-US"/>
          </a:p>
        </p:txBody>
      </p:sp>
      <p:sp>
        <p:nvSpPr>
          <p:cNvPr id="534" name="Pacing time axis arrowhead">
            <a:extLst>
              <a:ext uri="{FF2B5EF4-FFF2-40B4-BE49-F238E27FC236}">
                <a16:creationId xmlns:a16="http://schemas.microsoft.com/office/drawing/2014/main" id="{B10531A7-2147-4C7B-80F6-7BB36E1FAA75}"/>
              </a:ext>
            </a:extLst>
          </p:cNvPr>
          <p:cNvSpPr>
            <a:spLocks noGrp="1"/>
          </p:cNvSpPr>
          <p:nvPr/>
        </p:nvSpPr>
        <p:spPr>
          <a:xfrm rot="5400000">
            <a:off x="11299825" y="5819775"/>
            <a:ext cx="76200" cy="76200"/>
          </a:xfrm>
          <a:prstGeom prst="triangle">
            <a:avLst/>
          </a:prstGeom>
          <a:solidFill>
            <a:srgbClr val="999999"/>
          </a:solidFill>
          <a:ln w="0">
            <a:noFill/>
          </a:ln>
        </p:spPr>
        <p:txBody>
          <a:bodyPr/>
          <a:lstStyle/>
          <a:p>
            <a:endParaRPr lang="en-US"/>
          </a:p>
        </p:txBody>
      </p:sp>
      <p:sp>
        <p:nvSpPr>
          <p:cNvPr id="535" name="Pacing delay control label">
            <a:extLst>
              <a:ext uri="{FF2B5EF4-FFF2-40B4-BE49-F238E27FC236}">
                <a16:creationId xmlns:a16="http://schemas.microsoft.com/office/drawing/2014/main" id="{FBB5D9CF-EE32-49F9-8395-A8966F155654}"/>
              </a:ext>
            </a:extLst>
          </p:cNvPr>
          <p:cNvSpPr>
            <a:spLocks noGrp="1"/>
          </p:cNvSpPr>
          <p:nvPr/>
        </p:nvSpPr>
        <p:spPr>
          <a:xfrm>
            <a:off x="8832850" y="4972050"/>
            <a:ext cx="1209675" cy="247650"/>
          </a:xfrm>
          <a:prstGeom prst="rect">
            <a:avLst/>
          </a:prstGeom>
          <a:noFill/>
          <a:ln w="0">
            <a:noFill/>
          </a:ln>
        </p:spPr>
        <p:txBody>
          <a:bodyPr wrap="square" lIns="0" tIns="0" rIns="0" bIns="0" anchor="ctr">
            <a:noAutofit/>
          </a:bodyPr>
          <a:lstStyle/>
          <a:p>
            <a:pPr algn="ctr">
              <a:defRPr sz="1400" b="1">
                <a:solidFill>
                  <a:srgbClr val="609544"/>
                </a:solidFill>
                <a:latin typeface="Calibri"/>
                <a:ea typeface="Calibri"/>
                <a:cs typeface="Calibri"/>
              </a:defRPr>
            </a:pPr>
            <a:r>
              <a:rPr sz="1400" b="1">
                <a:solidFill>
                  <a:srgbClr val="609544"/>
                </a:solidFill>
                <a:latin typeface="Calibri"/>
                <a:ea typeface="Calibri"/>
                <a:cs typeface="Calibri"/>
              </a:rPr>
              <a:t>Adjust delay</a:t>
            </a:r>
          </a:p>
        </p:txBody>
      </p:sp>
      <p:sp>
        <p:nvSpPr>
          <p:cNvPr id="536" name="PI controller and target">
            <a:extLst>
              <a:ext uri="{FF2B5EF4-FFF2-40B4-BE49-F238E27FC236}">
                <a16:creationId xmlns:a16="http://schemas.microsoft.com/office/drawing/2014/main" id="{85408BD0-1D60-493C-92EE-B0C3B46859FD}"/>
              </a:ext>
            </a:extLst>
          </p:cNvPr>
          <p:cNvSpPr>
            <a:spLocks noGrp="1"/>
          </p:cNvSpPr>
          <p:nvPr/>
        </p:nvSpPr>
        <p:spPr>
          <a:xfrm>
            <a:off x="8204200" y="5994400"/>
            <a:ext cx="3381375" cy="406400"/>
          </a:xfrm>
          <a:prstGeom prst="rect">
            <a:avLst/>
          </a:prstGeom>
          <a:noFill/>
          <a:ln w="0">
            <a:noFill/>
          </a:ln>
        </p:spPr>
        <p:txBody>
          <a:bodyPr wrap="square" lIns="0" tIns="0" rIns="0" bIns="0" anchor="ctr">
            <a:noAutofit/>
          </a:bodyPr>
          <a:lstStyle/>
          <a:p>
            <a:pPr algn="l">
              <a:defRPr sz="1400" b="0">
                <a:solidFill>
                  <a:srgbClr val="202020"/>
                </a:solidFill>
                <a:latin typeface="Calibri"/>
                <a:ea typeface="Calibri"/>
                <a:cs typeface="Calibri"/>
              </a:defRPr>
            </a:pPr>
            <a:r>
              <a:rPr sz="1400" b="0">
                <a:solidFill>
                  <a:srgbClr val="202020"/>
                </a:solidFill>
                <a:latin typeface="Calibri"/>
                <a:ea typeface="Calibri"/>
                <a:cs typeface="Calibri"/>
              </a:rPr>
              <a:t>PI feedback + per-tenant target</a:t>
            </a:r>
          </a:p>
        </p:txBody>
      </p:sp>
    </p:spTree>
    <p:extLst>
      <p:ext uri="{BB962C8B-B14F-4D97-AF65-F5344CB8AC3E}">
        <p14:creationId xmlns:p14="http://schemas.microsoft.com/office/powerpoint/2010/main" val="1439857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50454598-B9C0-4F89-B729-3947DB3241FF}"/>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Evaluation Setup</a:t>
            </a:r>
          </a:p>
        </p:txBody>
      </p:sp>
      <p:sp>
        <p:nvSpPr>
          <p:cNvPr id="4" name="Text 3">
            <a:extLst>
              <a:ext uri="{FF2B5EF4-FFF2-40B4-BE49-F238E27FC236}">
                <a16:creationId xmlns:a16="http://schemas.microsoft.com/office/drawing/2014/main" id="{DBACCD73-08D2-40DA-B6EE-0F9F81F76295}"/>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20</a:t>
            </a:r>
          </a:p>
        </p:txBody>
      </p:sp>
      <p:sp>
        <p:nvSpPr>
          <p:cNvPr id="5" name="Text 4">
            <a:extLst>
              <a:ext uri="{FF2B5EF4-FFF2-40B4-BE49-F238E27FC236}">
                <a16:creationId xmlns:a16="http://schemas.microsoft.com/office/drawing/2014/main" id="{48E01774-514D-4718-849D-D52AE95AC73E}"/>
              </a:ext>
            </a:extLst>
          </p:cNvPr>
          <p:cNvSpPr>
            <a:spLocks noGrp="1"/>
          </p:cNvSpPr>
          <p:nvPr/>
        </p:nvSpPr>
        <p:spPr>
          <a:xfrm>
            <a:off x="685800" y="1460500"/>
            <a:ext cx="10789920" cy="5080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Four representative baselines</a:t>
            </a:r>
          </a:p>
        </p:txBody>
      </p:sp>
      <p:sp>
        <p:nvSpPr>
          <p:cNvPr id="6" name="Text 5">
            <a:extLst>
              <a:ext uri="{FF2B5EF4-FFF2-40B4-BE49-F238E27FC236}">
                <a16:creationId xmlns:a16="http://schemas.microsoft.com/office/drawing/2014/main" id="{9B1B18F2-7A34-47E4-827E-953BBA0E0020}"/>
              </a:ext>
            </a:extLst>
          </p:cNvPr>
          <p:cNvSpPr>
            <a:spLocks noGrp="1"/>
          </p:cNvSpPr>
          <p:nvPr/>
        </p:nvSpPr>
        <p:spPr>
          <a:xfrm>
            <a:off x="685800" y="2130552"/>
            <a:ext cx="4965192" cy="36576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666666"/>
                </a:solidFill>
                <a:latin typeface="Calibri"/>
                <a:ea typeface="Calibri"/>
                <a:cs typeface="Calibri"/>
              </a:rPr>
              <a:t>Mobile containers</a:t>
            </a:r>
          </a:p>
        </p:txBody>
      </p:sp>
      <p:sp>
        <p:nvSpPr>
          <p:cNvPr id="7" name="Rectangle 6">
            <a:extLst>
              <a:ext uri="{FF2B5EF4-FFF2-40B4-BE49-F238E27FC236}">
                <a16:creationId xmlns:a16="http://schemas.microsoft.com/office/drawing/2014/main" id="{D0D71E55-541B-41E3-944C-79BAB4D22258}"/>
              </a:ext>
            </a:extLst>
          </p:cNvPr>
          <p:cNvSpPr>
            <a:spLocks noGrp="1"/>
          </p:cNvSpPr>
          <p:nvPr/>
        </p:nvSpPr>
        <p:spPr>
          <a:xfrm>
            <a:off x="685800" y="2692400"/>
            <a:ext cx="5029200" cy="53340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8" name="Text 7">
            <a:extLst>
              <a:ext uri="{FF2B5EF4-FFF2-40B4-BE49-F238E27FC236}">
                <a16:creationId xmlns:a16="http://schemas.microsoft.com/office/drawing/2014/main" id="{826CFF53-FCE8-4825-80B1-5DECF01432FC}"/>
              </a:ext>
            </a:extLst>
          </p:cNvPr>
          <p:cNvSpPr>
            <a:spLocks noGrp="1"/>
          </p:cNvSpPr>
          <p:nvPr/>
        </p:nvSpPr>
        <p:spPr>
          <a:xfrm>
            <a:off x="749300" y="2692400"/>
            <a:ext cx="4902200" cy="5334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Redroid</a:t>
            </a:r>
          </a:p>
        </p:txBody>
      </p:sp>
      <p:sp>
        <p:nvSpPr>
          <p:cNvPr id="9" name="Rectangle 8">
            <a:extLst>
              <a:ext uri="{FF2B5EF4-FFF2-40B4-BE49-F238E27FC236}">
                <a16:creationId xmlns:a16="http://schemas.microsoft.com/office/drawing/2014/main" id="{441A9585-6823-4A23-86B7-49FD472E9EF0}"/>
              </a:ext>
            </a:extLst>
          </p:cNvPr>
          <p:cNvSpPr>
            <a:spLocks noGrp="1"/>
          </p:cNvSpPr>
          <p:nvPr/>
        </p:nvSpPr>
        <p:spPr>
          <a:xfrm>
            <a:off x="685800" y="3429000"/>
            <a:ext cx="5029200" cy="53340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0" name="Text 9">
            <a:extLst>
              <a:ext uri="{FF2B5EF4-FFF2-40B4-BE49-F238E27FC236}">
                <a16:creationId xmlns:a16="http://schemas.microsoft.com/office/drawing/2014/main" id="{C62872EB-5934-49DA-AD6D-0F8B19B209ED}"/>
              </a:ext>
            </a:extLst>
          </p:cNvPr>
          <p:cNvSpPr>
            <a:spLocks noGrp="1"/>
          </p:cNvSpPr>
          <p:nvPr/>
        </p:nvSpPr>
        <p:spPr>
          <a:xfrm>
            <a:off x="749300" y="3429000"/>
            <a:ext cx="4902200" cy="5334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Anbox Cloud</a:t>
            </a:r>
          </a:p>
        </p:txBody>
      </p:sp>
      <p:sp>
        <p:nvSpPr>
          <p:cNvPr id="11" name="Text 10">
            <a:extLst>
              <a:ext uri="{FF2B5EF4-FFF2-40B4-BE49-F238E27FC236}">
                <a16:creationId xmlns:a16="http://schemas.microsoft.com/office/drawing/2014/main" id="{BBC11219-1BC2-4C40-8608-F291D04797CC}"/>
              </a:ext>
            </a:extLst>
          </p:cNvPr>
          <p:cNvSpPr>
            <a:spLocks noGrp="1"/>
          </p:cNvSpPr>
          <p:nvPr/>
        </p:nvSpPr>
        <p:spPr>
          <a:xfrm>
            <a:off x="6477000" y="2130552"/>
            <a:ext cx="4965192" cy="36576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666666"/>
                </a:solidFill>
                <a:latin typeface="Calibri"/>
                <a:ea typeface="Calibri"/>
                <a:cs typeface="Calibri"/>
              </a:rPr>
              <a:t>Mobile emulators</a:t>
            </a:r>
          </a:p>
        </p:txBody>
      </p:sp>
      <p:sp>
        <p:nvSpPr>
          <p:cNvPr id="12" name="Rectangle 11">
            <a:extLst>
              <a:ext uri="{FF2B5EF4-FFF2-40B4-BE49-F238E27FC236}">
                <a16:creationId xmlns:a16="http://schemas.microsoft.com/office/drawing/2014/main" id="{C4403B56-CC8F-43E0-AD54-1775E5DA2561}"/>
              </a:ext>
            </a:extLst>
          </p:cNvPr>
          <p:cNvSpPr>
            <a:spLocks noGrp="1"/>
          </p:cNvSpPr>
          <p:nvPr/>
        </p:nvSpPr>
        <p:spPr>
          <a:xfrm>
            <a:off x="6477000" y="2692400"/>
            <a:ext cx="5029200" cy="53340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3" name="Text 12">
            <a:extLst>
              <a:ext uri="{FF2B5EF4-FFF2-40B4-BE49-F238E27FC236}">
                <a16:creationId xmlns:a16="http://schemas.microsoft.com/office/drawing/2014/main" id="{9EE18977-BBB4-4EA5-8BF1-C8AB763B012E}"/>
              </a:ext>
            </a:extLst>
          </p:cNvPr>
          <p:cNvSpPr>
            <a:spLocks noGrp="1"/>
          </p:cNvSpPr>
          <p:nvPr/>
        </p:nvSpPr>
        <p:spPr>
          <a:xfrm>
            <a:off x="6540500" y="2692400"/>
            <a:ext cx="4902200" cy="5334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vSoC</a:t>
            </a:r>
          </a:p>
        </p:txBody>
      </p:sp>
      <p:sp>
        <p:nvSpPr>
          <p:cNvPr id="14" name="Rectangle 13">
            <a:extLst>
              <a:ext uri="{FF2B5EF4-FFF2-40B4-BE49-F238E27FC236}">
                <a16:creationId xmlns:a16="http://schemas.microsoft.com/office/drawing/2014/main" id="{5D4935A4-89CE-4F35-AF43-9173F4B4010C}"/>
              </a:ext>
            </a:extLst>
          </p:cNvPr>
          <p:cNvSpPr>
            <a:spLocks noGrp="1"/>
          </p:cNvSpPr>
          <p:nvPr/>
        </p:nvSpPr>
        <p:spPr>
          <a:xfrm>
            <a:off x="6477000" y="3429000"/>
            <a:ext cx="5029200" cy="533400"/>
          </a:xfrm>
          <a:prstGeom prst="rect">
            <a:avLst/>
          </a:prstGeom>
          <a:solidFill>
            <a:srgbClr val="FFFFFF"/>
          </a:solidFill>
          <a:ln w="12700">
            <a:solidFill>
              <a:srgbClr val="666666"/>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5" name="Text 14">
            <a:extLst>
              <a:ext uri="{FF2B5EF4-FFF2-40B4-BE49-F238E27FC236}">
                <a16:creationId xmlns:a16="http://schemas.microsoft.com/office/drawing/2014/main" id="{83E197F6-6983-42CF-84D6-A3743DE48671}"/>
              </a:ext>
            </a:extLst>
          </p:cNvPr>
          <p:cNvSpPr>
            <a:spLocks noGrp="1"/>
          </p:cNvSpPr>
          <p:nvPr/>
        </p:nvSpPr>
        <p:spPr>
          <a:xfrm>
            <a:off x="6540500" y="3429000"/>
            <a:ext cx="4902200" cy="5334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0" i="0">
                <a:solidFill>
                  <a:srgbClr val="171717"/>
                </a:solidFill>
                <a:latin typeface="Calibri"/>
                <a:ea typeface="Calibri"/>
                <a:cs typeface="Calibri"/>
              </a:rPr>
              <a:t>Google Android Emulator</a:t>
            </a:r>
          </a:p>
        </p:txBody>
      </p:sp>
      <p:sp>
        <p:nvSpPr>
          <p:cNvPr id="16" name="Connector 15">
            <a:extLst>
              <a:ext uri="{FF2B5EF4-FFF2-40B4-BE49-F238E27FC236}">
                <a16:creationId xmlns:a16="http://schemas.microsoft.com/office/drawing/2014/main" id="{527CB96B-2028-4D60-BC47-D9483CEF02B2}"/>
              </a:ext>
            </a:extLst>
          </p:cNvPr>
          <p:cNvSpPr>
            <a:spLocks noGrp="1"/>
          </p:cNvSpPr>
          <p:nvPr/>
        </p:nvSpPr>
        <p:spPr>
          <a:xfrm>
            <a:off x="685800" y="4318000"/>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7" name="Text 16">
            <a:extLst>
              <a:ext uri="{FF2B5EF4-FFF2-40B4-BE49-F238E27FC236}">
                <a16:creationId xmlns:a16="http://schemas.microsoft.com/office/drawing/2014/main" id="{5A20D027-091E-490B-9CBB-E2E176C6536F}"/>
              </a:ext>
            </a:extLst>
          </p:cNvPr>
          <p:cNvSpPr>
            <a:spLocks noGrp="1"/>
          </p:cNvSpPr>
          <p:nvPr/>
        </p:nvSpPr>
        <p:spPr>
          <a:xfrm>
            <a:off x="685800" y="4584700"/>
            <a:ext cx="51435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Top-50 Android apps</a:t>
            </a:r>
          </a:p>
        </p:txBody>
      </p:sp>
      <p:sp>
        <p:nvSpPr>
          <p:cNvPr id="18" name="Text 17">
            <a:extLst>
              <a:ext uri="{FF2B5EF4-FFF2-40B4-BE49-F238E27FC236}">
                <a16:creationId xmlns:a16="http://schemas.microsoft.com/office/drawing/2014/main" id="{C485D45D-2EAB-427F-814C-034396E8E50B}"/>
              </a:ext>
            </a:extLst>
          </p:cNvPr>
          <p:cNvSpPr>
            <a:spLocks noGrp="1"/>
          </p:cNvSpPr>
          <p:nvPr/>
        </p:nvSpPr>
        <p:spPr>
          <a:xfrm>
            <a:off x="685800" y="5130800"/>
            <a:ext cx="5384800" cy="8509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Random and synchronized app mixes</a:t>
            </a:r>
          </a:p>
          <a:p>
            <a:pPr algn="l">
              <a:lnSpc>
                <a:spcPct val="107000"/>
              </a:lnSpc>
              <a:spcBef>
                <a:spcPts val="0"/>
              </a:spcBef>
              <a:spcAft>
                <a:spcPts val="0"/>
              </a:spcAft>
              <a:buNone/>
              <a:defRPr sz="2200"/>
            </a:pPr>
            <a:r>
              <a:rPr sz="2200" b="0" i="0">
                <a:solidFill>
                  <a:srgbClr val="171717"/>
                </a:solidFill>
                <a:latin typeface="Calibri"/>
                <a:ea typeface="Calibri"/>
                <a:cs typeface="Calibri"/>
              </a:rPr>
              <a:t>Repeated trials; increasing tenant density</a:t>
            </a:r>
          </a:p>
        </p:txBody>
      </p:sp>
      <p:sp>
        <p:nvSpPr>
          <p:cNvPr id="19" name="Text 18">
            <a:extLst>
              <a:ext uri="{FF2B5EF4-FFF2-40B4-BE49-F238E27FC236}">
                <a16:creationId xmlns:a16="http://schemas.microsoft.com/office/drawing/2014/main" id="{E2A1FF7E-F0C1-4DB4-833C-E58311280030}"/>
              </a:ext>
            </a:extLst>
          </p:cNvPr>
          <p:cNvSpPr>
            <a:spLocks noGrp="1"/>
          </p:cNvSpPr>
          <p:nvPr/>
        </p:nvSpPr>
        <p:spPr>
          <a:xfrm>
            <a:off x="6477000" y="4584700"/>
            <a:ext cx="51054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One commodity server</a:t>
            </a:r>
          </a:p>
        </p:txBody>
      </p:sp>
      <p:sp>
        <p:nvSpPr>
          <p:cNvPr id="20" name="Text 19">
            <a:extLst>
              <a:ext uri="{FF2B5EF4-FFF2-40B4-BE49-F238E27FC236}">
                <a16:creationId xmlns:a16="http://schemas.microsoft.com/office/drawing/2014/main" id="{A6C8D942-AF08-4DF5-8711-FA3476559AFA}"/>
              </a:ext>
            </a:extLst>
          </p:cNvPr>
          <p:cNvSpPr>
            <a:spLocks noGrp="1"/>
          </p:cNvSpPr>
          <p:nvPr/>
        </p:nvSpPr>
        <p:spPr>
          <a:xfrm>
            <a:off x="6477000" y="5130800"/>
            <a:ext cx="5105400" cy="8509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128 GiB host RAM · RTX A4000 (16 GiB)</a:t>
            </a:r>
          </a:p>
          <a:p>
            <a:pPr algn="l">
              <a:lnSpc>
                <a:spcPct val="107000"/>
              </a:lnSpc>
              <a:spcBef>
                <a:spcPts val="0"/>
              </a:spcBef>
              <a:spcAft>
                <a:spcPts val="0"/>
              </a:spcAft>
              <a:buNone/>
              <a:defRPr sz="2200"/>
            </a:pPr>
            <a:r>
              <a:rPr sz="2200" b="0" i="0">
                <a:solidFill>
                  <a:srgbClr val="171717"/>
                </a:solidFill>
                <a:latin typeface="Calibri"/>
                <a:ea typeface="Calibri"/>
                <a:cs typeface="Calibri"/>
              </a:rPr>
              <a:t>Full HD · 420 DPI · 60 Hz · offscreen</a:t>
            </a:r>
          </a:p>
        </p:txBody>
      </p:sp>
    </p:spTree>
    <p:extLst>
      <p:ext uri="{BB962C8B-B14F-4D97-AF65-F5344CB8AC3E}">
        <p14:creationId xmlns:p14="http://schemas.microsoft.com/office/powerpoint/2010/main" val="2133889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6F62C25B-7716-4CF4-B5E1-8D1AD733AE30}"/>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Cold Tenant Allocation in 0.99 Seconds</a:t>
            </a:r>
          </a:p>
        </p:txBody>
      </p:sp>
      <p:sp>
        <p:nvSpPr>
          <p:cNvPr id="3" name="Text 2">
            <a:extLst>
              <a:ext uri="{FF2B5EF4-FFF2-40B4-BE49-F238E27FC236}">
                <a16:creationId xmlns:a16="http://schemas.microsoft.com/office/drawing/2014/main" id="{EC90FAB0-2978-4AF5-98FC-2CBDCE96238D}"/>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A new tenant on a running MCon platform—not a cold boot of the whole system.</a:t>
            </a:r>
          </a:p>
        </p:txBody>
      </p:sp>
      <p:sp>
        <p:nvSpPr>
          <p:cNvPr id="5" name="Text 4">
            <a:extLst>
              <a:ext uri="{FF2B5EF4-FFF2-40B4-BE49-F238E27FC236}">
                <a16:creationId xmlns:a16="http://schemas.microsoft.com/office/drawing/2014/main" id="{5A1F35D6-3F8F-461D-90C2-0D4C2E249C88}"/>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21</a:t>
            </a:r>
          </a:p>
        </p:txBody>
      </p:sp>
      <p:pic>
        <p:nvPicPr>
          <p:cNvPr id="17" name="Picture 5"/>
          <p:cNvPicPr>
            <a:picLocks noChangeAspect="1"/>
          </p:cNvPicPr>
          <p:nvPr/>
        </p:nvPicPr>
        <p:blipFill>
          <a:blip r:embed="rId3"/>
          <a:stretch>
            <a:fillRect/>
          </a:stretch>
        </p:blipFill>
        <p:spPr>
          <a:xfrm>
            <a:off x="914400" y="1868946"/>
            <a:ext cx="6350000" cy="3932907"/>
          </a:xfrm>
          <a:prstGeom prst="rect">
            <a:avLst/>
          </a:prstGeom>
        </p:spPr>
      </p:pic>
      <p:sp>
        <p:nvSpPr>
          <p:cNvPr id="7" name="Text 6">
            <a:extLst>
              <a:ext uri="{FF2B5EF4-FFF2-40B4-BE49-F238E27FC236}">
                <a16:creationId xmlns:a16="http://schemas.microsoft.com/office/drawing/2014/main" id="{9D20BED3-6F85-4819-B74A-3E535647AE62}"/>
              </a:ext>
            </a:extLst>
          </p:cNvPr>
          <p:cNvSpPr>
            <a:spLocks noGrp="1"/>
          </p:cNvSpPr>
          <p:nvPr/>
        </p:nvSpPr>
        <p:spPr>
          <a:xfrm>
            <a:off x="7924800" y="2260600"/>
            <a:ext cx="3581400" cy="736600"/>
          </a:xfrm>
          <a:prstGeom prst="rect">
            <a:avLst/>
          </a:prstGeom>
          <a:noFill/>
        </p:spPr>
        <p:txBody>
          <a:bodyPr wrap="square" lIns="0" tIns="0" rIns="0" bIns="0" anchor="t">
            <a:noAutofit/>
          </a:bodyPr>
          <a:lstStyle/>
          <a:p>
            <a:pPr algn="l">
              <a:lnSpc>
                <a:spcPct val="107000"/>
              </a:lnSpc>
              <a:spcBef>
                <a:spcPts val="0"/>
              </a:spcBef>
              <a:spcAft>
                <a:spcPts val="0"/>
              </a:spcAft>
              <a:buNone/>
              <a:defRPr sz="4400"/>
            </a:pPr>
            <a:r>
              <a:rPr sz="4400" b="1" i="0">
                <a:solidFill>
                  <a:srgbClr val="24824F"/>
                </a:solidFill>
                <a:latin typeface="Calibri"/>
                <a:ea typeface="Calibri"/>
                <a:cs typeface="Calibri"/>
              </a:rPr>
              <a:t>0.99 s</a:t>
            </a:r>
          </a:p>
        </p:txBody>
      </p:sp>
      <p:sp>
        <p:nvSpPr>
          <p:cNvPr id="8" name="Text 7">
            <a:extLst>
              <a:ext uri="{FF2B5EF4-FFF2-40B4-BE49-F238E27FC236}">
                <a16:creationId xmlns:a16="http://schemas.microsoft.com/office/drawing/2014/main" id="{A4C03BC9-D714-462B-A566-85081352041A}"/>
              </a:ext>
            </a:extLst>
          </p:cNvPr>
          <p:cNvSpPr>
            <a:spLocks noGrp="1"/>
          </p:cNvSpPr>
          <p:nvPr/>
        </p:nvSpPr>
        <p:spPr>
          <a:xfrm>
            <a:off x="7950200" y="3060700"/>
            <a:ext cx="3556000" cy="8001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single-tenant allocation</a:t>
            </a:r>
          </a:p>
        </p:txBody>
      </p:sp>
      <p:sp>
        <p:nvSpPr>
          <p:cNvPr id="9" name="Text 8">
            <a:extLst>
              <a:ext uri="{FF2B5EF4-FFF2-40B4-BE49-F238E27FC236}">
                <a16:creationId xmlns:a16="http://schemas.microsoft.com/office/drawing/2014/main" id="{58A8EAFA-659C-4BFA-8EA1-E28688CF19F2}"/>
              </a:ext>
            </a:extLst>
          </p:cNvPr>
          <p:cNvSpPr>
            <a:spLocks noGrp="1"/>
          </p:cNvSpPr>
          <p:nvPr/>
        </p:nvSpPr>
        <p:spPr>
          <a:xfrm>
            <a:off x="7924800" y="4013200"/>
            <a:ext cx="3581400" cy="736600"/>
          </a:xfrm>
          <a:prstGeom prst="rect">
            <a:avLst/>
          </a:prstGeom>
          <a:noFill/>
        </p:spPr>
        <p:txBody>
          <a:bodyPr wrap="square" lIns="0" tIns="0" rIns="0" bIns="0" anchor="t">
            <a:noAutofit/>
          </a:bodyPr>
          <a:lstStyle/>
          <a:p>
            <a:pPr algn="l">
              <a:lnSpc>
                <a:spcPct val="107000"/>
              </a:lnSpc>
              <a:spcBef>
                <a:spcPts val="0"/>
              </a:spcBef>
              <a:spcAft>
                <a:spcPts val="0"/>
              </a:spcAft>
              <a:buNone/>
              <a:defRPr sz="4400"/>
            </a:pPr>
            <a:r>
              <a:rPr sz="4400" b="1" i="0">
                <a:solidFill>
                  <a:srgbClr val="24824F"/>
                </a:solidFill>
                <a:latin typeface="Calibri"/>
                <a:ea typeface="Calibri"/>
                <a:cs typeface="Calibri"/>
              </a:rPr>
              <a:t>15–58×</a:t>
            </a:r>
          </a:p>
        </p:txBody>
      </p:sp>
      <p:sp>
        <p:nvSpPr>
          <p:cNvPr id="10" name="Text 9">
            <a:extLst>
              <a:ext uri="{FF2B5EF4-FFF2-40B4-BE49-F238E27FC236}">
                <a16:creationId xmlns:a16="http://schemas.microsoft.com/office/drawing/2014/main" id="{0D46A915-4239-432C-A0C3-91EC2832EC19}"/>
              </a:ext>
            </a:extLst>
          </p:cNvPr>
          <p:cNvSpPr>
            <a:spLocks noGrp="1"/>
          </p:cNvSpPr>
          <p:nvPr/>
        </p:nvSpPr>
        <p:spPr>
          <a:xfrm>
            <a:off x="7950200" y="4813300"/>
            <a:ext cx="3556000" cy="7874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speedup over the</a:t>
            </a:r>
          </a:p>
          <a:p>
            <a:pPr algn="l">
              <a:lnSpc>
                <a:spcPct val="107000"/>
              </a:lnSpc>
              <a:spcBef>
                <a:spcPts val="0"/>
              </a:spcBef>
              <a:spcAft>
                <a:spcPts val="0"/>
              </a:spcAft>
              <a:buNone/>
              <a:defRPr sz="2200"/>
            </a:pPr>
            <a:r>
              <a:rPr sz="2200" b="0" i="0">
                <a:solidFill>
                  <a:srgbClr val="171717"/>
                </a:solidFill>
                <a:latin typeface="Calibri"/>
                <a:ea typeface="Calibri"/>
                <a:cs typeface="Calibri"/>
              </a:rPr>
              <a:t>evaluated baselines</a:t>
            </a:r>
          </a:p>
        </p:txBody>
      </p:sp>
      <p:sp>
        <p:nvSpPr>
          <p:cNvPr id="12" name="Text 11">
            <a:extLst>
              <a:ext uri="{FF2B5EF4-FFF2-40B4-BE49-F238E27FC236}">
                <a16:creationId xmlns:a16="http://schemas.microsoft.com/office/drawing/2014/main" id="{232865B6-2F99-43EA-B9C5-D80EC9157B25}"/>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nSpc>
                <a:spcPct val="107000"/>
              </a:lnSpc>
              <a:defRPr sz="2200"/>
            </a:pPr>
            <a:r>
              <a:rPr sz="2200" b="0" i="0" dirty="0">
                <a:solidFill>
                  <a:srgbClr val="171717"/>
                </a:solidFill>
                <a:latin typeface="Calibri"/>
                <a:ea typeface="Calibri"/>
                <a:cs typeface="Calibri"/>
              </a:rPr>
              <a:t>No per-tenant framework boot: </a:t>
            </a:r>
            <a:r>
              <a:rPr sz="2200" b="0" i="0" dirty="0" err="1">
                <a:solidFill>
                  <a:srgbClr val="171717"/>
                </a:solidFill>
                <a:latin typeface="Calibri"/>
                <a:ea typeface="Calibri"/>
                <a:cs typeface="Calibri"/>
              </a:rPr>
              <a:t>hotplug</a:t>
            </a:r>
            <a:r>
              <a:rPr sz="2200" b="0" i="0" dirty="0">
                <a:solidFill>
                  <a:srgbClr val="171717"/>
                </a:solidFill>
                <a:latin typeface="Calibri"/>
                <a:ea typeface="Calibri"/>
                <a:cs typeface="Calibri"/>
              </a:rPr>
              <a:t> devices, </a:t>
            </a:r>
            <a:r>
              <a:rPr lang="en-US" sz="2200" dirty="0">
                <a:solidFill>
                  <a:srgbClr val="171717"/>
                </a:solidFill>
              </a:rPr>
              <a:t>create ns context, </a:t>
            </a:r>
            <a:r>
              <a:rPr sz="2200" b="0" i="0" dirty="0">
                <a:solidFill>
                  <a:srgbClr val="171717"/>
                </a:solidFill>
                <a:latin typeface="Calibri"/>
                <a:ea typeface="Calibri"/>
                <a:cs typeface="Calibri"/>
              </a:rPr>
              <a:t>launch.</a:t>
            </a:r>
          </a:p>
        </p:txBody>
      </p:sp>
    </p:spTree>
    <p:extLst>
      <p:ext uri="{BB962C8B-B14F-4D97-AF65-F5344CB8AC3E}">
        <p14:creationId xmlns:p14="http://schemas.microsoft.com/office/powerpoint/2010/main" val="190739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E37C40A4-53A6-4A38-93DC-EB3B1C4FCA2D}"/>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Fast Provisioning Across Device Profiles</a:t>
            </a:r>
          </a:p>
        </p:txBody>
      </p:sp>
      <p:sp>
        <p:nvSpPr>
          <p:cNvPr id="3" name="Text 2">
            <a:extLst>
              <a:ext uri="{FF2B5EF4-FFF2-40B4-BE49-F238E27FC236}">
                <a16:creationId xmlns:a16="http://schemas.microsoft.com/office/drawing/2014/main" id="{32D378A7-D8A1-4597-AD72-67599621ACAA}"/>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Profile-specific warm pools work well—until requests miss the available profiles.</a:t>
            </a:r>
          </a:p>
        </p:txBody>
      </p:sp>
      <p:sp>
        <p:nvSpPr>
          <p:cNvPr id="5" name="Text 4">
            <a:extLst>
              <a:ext uri="{FF2B5EF4-FFF2-40B4-BE49-F238E27FC236}">
                <a16:creationId xmlns:a16="http://schemas.microsoft.com/office/drawing/2014/main" id="{EA3AF5AC-6B9A-4317-B634-DD15F8A9C283}"/>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22</a:t>
            </a:r>
          </a:p>
        </p:txBody>
      </p:sp>
      <p:pic>
        <p:nvPicPr>
          <p:cNvPr id="18" name="Picture 5"/>
          <p:cNvPicPr>
            <a:picLocks noChangeAspect="1"/>
          </p:cNvPicPr>
          <p:nvPr/>
        </p:nvPicPr>
        <p:blipFill>
          <a:blip r:embed="rId3"/>
          <a:stretch>
            <a:fillRect/>
          </a:stretch>
        </p:blipFill>
        <p:spPr>
          <a:xfrm>
            <a:off x="1016000" y="1673352"/>
            <a:ext cx="6166147" cy="3931920"/>
          </a:xfrm>
          <a:prstGeom prst="rect">
            <a:avLst/>
          </a:prstGeom>
        </p:spPr>
      </p:pic>
      <p:sp>
        <p:nvSpPr>
          <p:cNvPr id="7" name="Text 6">
            <a:extLst>
              <a:ext uri="{FF2B5EF4-FFF2-40B4-BE49-F238E27FC236}">
                <a16:creationId xmlns:a16="http://schemas.microsoft.com/office/drawing/2014/main" id="{22EC0BF5-25E9-4844-B4E8-F0C23DB877B8}"/>
              </a:ext>
            </a:extLst>
          </p:cNvPr>
          <p:cNvSpPr>
            <a:spLocks noGrp="1"/>
          </p:cNvSpPr>
          <p:nvPr/>
        </p:nvSpPr>
        <p:spPr>
          <a:xfrm>
            <a:off x="1758210" y="5605272"/>
            <a:ext cx="4352544" cy="323342"/>
          </a:xfrm>
          <a:prstGeom prst="rect">
            <a:avLst/>
          </a:prstGeom>
          <a:noFill/>
        </p:spPr>
        <p:txBody>
          <a:bodyPr wrap="square" lIns="0" tIns="0" rIns="0" bIns="0" anchor="t">
            <a:noAutofit/>
          </a:bodyPr>
          <a:lstStyle/>
          <a:p>
            <a:pPr algn="ctr">
              <a:lnSpc>
                <a:spcPct val="107000"/>
              </a:lnSpc>
              <a:spcBef>
                <a:spcPts val="0"/>
              </a:spcBef>
              <a:spcAft>
                <a:spcPts val="0"/>
              </a:spcAft>
              <a:buNone/>
              <a:defRPr sz="1800"/>
            </a:pPr>
            <a:r>
              <a:rPr sz="1800" b="0" i="0">
                <a:solidFill>
                  <a:srgbClr val="666666"/>
                </a:solidFill>
                <a:latin typeface="Calibri"/>
                <a:ea typeface="Calibri"/>
                <a:cs typeface="Calibri"/>
              </a:rPr>
              <a:t>Concurrent requests</a:t>
            </a:r>
          </a:p>
        </p:txBody>
      </p:sp>
      <p:sp>
        <p:nvSpPr>
          <p:cNvPr id="8" name="Text 7">
            <a:extLst>
              <a:ext uri="{FF2B5EF4-FFF2-40B4-BE49-F238E27FC236}">
                <a16:creationId xmlns:a16="http://schemas.microsoft.com/office/drawing/2014/main" id="{15C142B4-BF2F-41E5-B05F-194D193B91A4}"/>
              </a:ext>
            </a:extLst>
          </p:cNvPr>
          <p:cNvSpPr>
            <a:spLocks noGrp="1"/>
          </p:cNvSpPr>
          <p:nvPr/>
        </p:nvSpPr>
        <p:spPr>
          <a:xfrm>
            <a:off x="7924800" y="2108200"/>
            <a:ext cx="3581400" cy="443738"/>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One profile</a:t>
            </a:r>
          </a:p>
        </p:txBody>
      </p:sp>
      <p:sp>
        <p:nvSpPr>
          <p:cNvPr id="9" name="Text 8">
            <a:extLst>
              <a:ext uri="{FF2B5EF4-FFF2-40B4-BE49-F238E27FC236}">
                <a16:creationId xmlns:a16="http://schemas.microsoft.com/office/drawing/2014/main" id="{6415547B-DC8F-4ACA-8C9C-B95A18CC4D71}"/>
              </a:ext>
            </a:extLst>
          </p:cNvPr>
          <p:cNvSpPr>
            <a:spLocks noGrp="1"/>
          </p:cNvSpPr>
          <p:nvPr/>
        </p:nvSpPr>
        <p:spPr>
          <a:xfrm>
            <a:off x="7924800" y="2628900"/>
            <a:ext cx="3581400" cy="8509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Matching baseline requests</a:t>
            </a:r>
          </a:p>
          <a:p>
            <a:pPr algn="l">
              <a:lnSpc>
                <a:spcPct val="107000"/>
              </a:lnSpc>
              <a:spcBef>
                <a:spcPts val="0"/>
              </a:spcBef>
              <a:spcAft>
                <a:spcPts val="0"/>
              </a:spcAft>
              <a:buNone/>
              <a:defRPr sz="2200"/>
            </a:pPr>
            <a:r>
              <a:rPr sz="2200" b="0" i="0">
                <a:solidFill>
                  <a:srgbClr val="171717"/>
                </a:solidFill>
                <a:latin typeface="Calibri"/>
                <a:ea typeface="Calibri"/>
                <a:cs typeface="Calibri"/>
              </a:rPr>
              <a:t>can start in &lt;10 ms.</a:t>
            </a:r>
          </a:p>
        </p:txBody>
      </p:sp>
      <p:sp>
        <p:nvSpPr>
          <p:cNvPr id="10" name="Text 9">
            <a:extLst>
              <a:ext uri="{FF2B5EF4-FFF2-40B4-BE49-F238E27FC236}">
                <a16:creationId xmlns:a16="http://schemas.microsoft.com/office/drawing/2014/main" id="{C6BC124B-C261-4F97-B8F2-85744A5B236B}"/>
              </a:ext>
            </a:extLst>
          </p:cNvPr>
          <p:cNvSpPr>
            <a:spLocks noGrp="1"/>
          </p:cNvSpPr>
          <p:nvPr/>
        </p:nvSpPr>
        <p:spPr>
          <a:xfrm>
            <a:off x="7924800" y="3835400"/>
            <a:ext cx="35814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Many profiles</a:t>
            </a:r>
          </a:p>
        </p:txBody>
      </p:sp>
      <p:sp>
        <p:nvSpPr>
          <p:cNvPr id="11" name="Text 10">
            <a:extLst>
              <a:ext uri="{FF2B5EF4-FFF2-40B4-BE49-F238E27FC236}">
                <a16:creationId xmlns:a16="http://schemas.microsoft.com/office/drawing/2014/main" id="{46FBC6AC-36A7-4C93-ABA6-5FB6523CA74C}"/>
              </a:ext>
            </a:extLst>
          </p:cNvPr>
          <p:cNvSpPr>
            <a:spLocks noGrp="1"/>
          </p:cNvSpPr>
          <p:nvPr/>
        </p:nvSpPr>
        <p:spPr>
          <a:xfrm>
            <a:off x="7924800" y="4356100"/>
            <a:ext cx="3581400" cy="11303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24824F"/>
                </a:solidFill>
                <a:latin typeface="Calibri"/>
                <a:ea typeface="Calibri"/>
                <a:cs typeface="Calibri"/>
              </a:rPr>
              <a:t>MCon’s mean and P95</a:t>
            </a:r>
          </a:p>
          <a:p>
            <a:pPr algn="l">
              <a:lnSpc>
                <a:spcPct val="107000"/>
              </a:lnSpc>
              <a:spcBef>
                <a:spcPts val="0"/>
              </a:spcBef>
              <a:spcAft>
                <a:spcPts val="0"/>
              </a:spcAft>
              <a:buNone/>
              <a:defRPr sz="2200"/>
            </a:pPr>
            <a:r>
              <a:rPr sz="2200" b="0" i="0">
                <a:solidFill>
                  <a:srgbClr val="24824F"/>
                </a:solidFill>
                <a:latin typeface="Calibri"/>
                <a:ea typeface="Calibri"/>
                <a:cs typeface="Calibri"/>
              </a:rPr>
              <a:t>remain sub-second</a:t>
            </a:r>
          </a:p>
          <a:p>
            <a:pPr algn="l">
              <a:lnSpc>
                <a:spcPct val="107000"/>
              </a:lnSpc>
              <a:spcBef>
                <a:spcPts val="0"/>
              </a:spcBef>
              <a:spcAft>
                <a:spcPts val="0"/>
              </a:spcAft>
              <a:buNone/>
              <a:defRPr sz="2200"/>
            </a:pPr>
            <a:r>
              <a:rPr sz="2200" b="0" i="0">
                <a:solidFill>
                  <a:srgbClr val="24824F"/>
                </a:solidFill>
                <a:latin typeface="Calibri"/>
                <a:ea typeface="Calibri"/>
                <a:cs typeface="Calibri"/>
              </a:rPr>
              <a:t>across 1–1,000 profiles.</a:t>
            </a:r>
          </a:p>
        </p:txBody>
      </p:sp>
      <p:sp>
        <p:nvSpPr>
          <p:cNvPr id="13" name="Text 12">
            <a:extLst>
              <a:ext uri="{FF2B5EF4-FFF2-40B4-BE49-F238E27FC236}">
                <a16:creationId xmlns:a16="http://schemas.microsoft.com/office/drawing/2014/main" id="{08BF17A8-9989-4624-BE06-0E64DD1A1C19}"/>
              </a:ext>
            </a:extLst>
          </p:cNvPr>
          <p:cNvSpPr>
            <a:spLocks noGrp="1"/>
          </p:cNvSpPr>
          <p:nvPr/>
        </p:nvSpPr>
        <p:spPr>
          <a:xfrm>
            <a:off x="685800" y="5994400"/>
            <a:ext cx="10820400" cy="4318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Any pre-allocated namespace can bind to the requested device slice.</a:t>
            </a:r>
          </a:p>
        </p:txBody>
      </p:sp>
    </p:spTree>
    <p:extLst>
      <p:ext uri="{BB962C8B-B14F-4D97-AF65-F5344CB8AC3E}">
        <p14:creationId xmlns:p14="http://schemas.microsoft.com/office/powerpoint/2010/main" val="1720240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576494BE-7A48-4523-9049-FF9161B7B276}"/>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Less Framework Memory Enables Higher Density</a:t>
            </a:r>
          </a:p>
        </p:txBody>
      </p:sp>
      <p:sp>
        <p:nvSpPr>
          <p:cNvPr id="3" name="Text 2">
            <a:extLst>
              <a:ext uri="{FF2B5EF4-FFF2-40B4-BE49-F238E27FC236}">
                <a16:creationId xmlns:a16="http://schemas.microsoft.com/office/drawing/2014/main" id="{D1B63B29-0A9E-4FFC-93D0-FC09A9B54E6A}"/>
              </a:ext>
            </a:extLst>
          </p:cNvPr>
          <p:cNvSpPr>
            <a:spLocks noGrp="1"/>
          </p:cNvSpPr>
          <p:nvPr/>
        </p:nvSpPr>
        <p:spPr>
          <a:xfrm>
            <a:off x="508000" y="1016000"/>
            <a:ext cx="111760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The same server supports more active tenants before hitting a different limit.</a:t>
            </a:r>
          </a:p>
        </p:txBody>
      </p:sp>
      <p:sp>
        <p:nvSpPr>
          <p:cNvPr id="5" name="Text 4">
            <a:extLst>
              <a:ext uri="{FF2B5EF4-FFF2-40B4-BE49-F238E27FC236}">
                <a16:creationId xmlns:a16="http://schemas.microsoft.com/office/drawing/2014/main" id="{5A71A747-FC8E-469C-A0BF-0A5EC29E18AA}"/>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23</a:t>
            </a:r>
          </a:p>
        </p:txBody>
      </p:sp>
      <p:pic>
        <p:nvPicPr>
          <p:cNvPr id="17" name="Picture 5"/>
          <p:cNvPicPr>
            <a:picLocks noChangeAspect="1"/>
          </p:cNvPicPr>
          <p:nvPr/>
        </p:nvPicPr>
        <p:blipFill>
          <a:blip r:embed="rId3"/>
          <a:stretch>
            <a:fillRect/>
          </a:stretch>
        </p:blipFill>
        <p:spPr>
          <a:xfrm>
            <a:off x="914400" y="1807495"/>
            <a:ext cx="6350000" cy="4055811"/>
          </a:xfrm>
          <a:prstGeom prst="rect">
            <a:avLst/>
          </a:prstGeom>
        </p:spPr>
      </p:pic>
      <p:sp>
        <p:nvSpPr>
          <p:cNvPr id="7" name="Text 6">
            <a:extLst>
              <a:ext uri="{FF2B5EF4-FFF2-40B4-BE49-F238E27FC236}">
                <a16:creationId xmlns:a16="http://schemas.microsoft.com/office/drawing/2014/main" id="{AD2F35C1-A274-4710-A8D9-A91A7F006C0C}"/>
              </a:ext>
            </a:extLst>
          </p:cNvPr>
          <p:cNvSpPr>
            <a:spLocks noGrp="1"/>
          </p:cNvSpPr>
          <p:nvPr/>
        </p:nvSpPr>
        <p:spPr>
          <a:xfrm>
            <a:off x="7924800" y="2260600"/>
            <a:ext cx="3581400" cy="736600"/>
          </a:xfrm>
          <a:prstGeom prst="rect">
            <a:avLst/>
          </a:prstGeom>
          <a:noFill/>
        </p:spPr>
        <p:txBody>
          <a:bodyPr wrap="square" lIns="0" tIns="0" rIns="0" bIns="0" anchor="t">
            <a:noAutofit/>
          </a:bodyPr>
          <a:lstStyle/>
          <a:p>
            <a:pPr algn="l">
              <a:lnSpc>
                <a:spcPct val="107000"/>
              </a:lnSpc>
              <a:spcBef>
                <a:spcPts val="0"/>
              </a:spcBef>
              <a:spcAft>
                <a:spcPts val="0"/>
              </a:spcAft>
              <a:buNone/>
              <a:defRPr sz="4400"/>
            </a:pPr>
            <a:r>
              <a:rPr sz="4400" b="1" i="0">
                <a:solidFill>
                  <a:srgbClr val="24824F"/>
                </a:solidFill>
                <a:latin typeface="Calibri"/>
                <a:ea typeface="Calibri"/>
                <a:cs typeface="Calibri"/>
              </a:rPr>
              <a:t>70–82% less</a:t>
            </a:r>
          </a:p>
        </p:txBody>
      </p:sp>
      <p:sp>
        <p:nvSpPr>
          <p:cNvPr id="8" name="Text 7">
            <a:extLst>
              <a:ext uri="{FF2B5EF4-FFF2-40B4-BE49-F238E27FC236}">
                <a16:creationId xmlns:a16="http://schemas.microsoft.com/office/drawing/2014/main" id="{A4021C5C-8813-4F71-92DD-786399141AB4}"/>
              </a:ext>
            </a:extLst>
          </p:cNvPr>
          <p:cNvSpPr>
            <a:spLocks noGrp="1"/>
          </p:cNvSpPr>
          <p:nvPr/>
        </p:nvSpPr>
        <p:spPr>
          <a:xfrm>
            <a:off x="7950200" y="3060700"/>
            <a:ext cx="3556000" cy="8001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per-tenant host memory</a:t>
            </a:r>
          </a:p>
          <a:p>
            <a:pPr algn="l">
              <a:lnSpc>
                <a:spcPct val="107000"/>
              </a:lnSpc>
              <a:spcBef>
                <a:spcPts val="0"/>
              </a:spcBef>
              <a:spcAft>
                <a:spcPts val="0"/>
              </a:spcAft>
              <a:buNone/>
              <a:defRPr sz="2200"/>
            </a:pPr>
            <a:r>
              <a:rPr sz="2200" b="0" i="0">
                <a:solidFill>
                  <a:srgbClr val="171717"/>
                </a:solidFill>
                <a:latin typeface="Calibri"/>
                <a:ea typeface="Calibri"/>
                <a:cs typeface="Calibri"/>
              </a:rPr>
              <a:t>with active app workloads</a:t>
            </a:r>
          </a:p>
        </p:txBody>
      </p:sp>
      <p:sp>
        <p:nvSpPr>
          <p:cNvPr id="9" name="Text 8">
            <a:extLst>
              <a:ext uri="{FF2B5EF4-FFF2-40B4-BE49-F238E27FC236}">
                <a16:creationId xmlns:a16="http://schemas.microsoft.com/office/drawing/2014/main" id="{9C224975-A135-48E5-BD6D-D1C02736784A}"/>
              </a:ext>
            </a:extLst>
          </p:cNvPr>
          <p:cNvSpPr>
            <a:spLocks noGrp="1"/>
          </p:cNvSpPr>
          <p:nvPr/>
        </p:nvSpPr>
        <p:spPr>
          <a:xfrm>
            <a:off x="7924800" y="4013200"/>
            <a:ext cx="3581400" cy="736600"/>
          </a:xfrm>
          <a:prstGeom prst="rect">
            <a:avLst/>
          </a:prstGeom>
          <a:noFill/>
        </p:spPr>
        <p:txBody>
          <a:bodyPr wrap="square" lIns="0" tIns="0" rIns="0" bIns="0" anchor="t">
            <a:noAutofit/>
          </a:bodyPr>
          <a:lstStyle/>
          <a:p>
            <a:pPr algn="l">
              <a:lnSpc>
                <a:spcPct val="107000"/>
              </a:lnSpc>
              <a:spcBef>
                <a:spcPts val="0"/>
              </a:spcBef>
              <a:spcAft>
                <a:spcPts val="0"/>
              </a:spcAft>
              <a:buNone/>
              <a:defRPr sz="4400"/>
            </a:pPr>
            <a:r>
              <a:rPr sz="4400" b="1" i="0" dirty="0">
                <a:solidFill>
                  <a:srgbClr val="24824F"/>
                </a:solidFill>
                <a:latin typeface="Calibri"/>
                <a:ea typeface="Calibri"/>
                <a:cs typeface="Calibri"/>
              </a:rPr>
              <a:t>84 vs. 32</a:t>
            </a:r>
          </a:p>
        </p:txBody>
      </p:sp>
      <p:sp>
        <p:nvSpPr>
          <p:cNvPr id="10" name="Text 9">
            <a:extLst>
              <a:ext uri="{FF2B5EF4-FFF2-40B4-BE49-F238E27FC236}">
                <a16:creationId xmlns:a16="http://schemas.microsoft.com/office/drawing/2014/main" id="{0A959AAE-401B-4F44-8C10-D0619ED3655A}"/>
              </a:ext>
            </a:extLst>
          </p:cNvPr>
          <p:cNvSpPr>
            <a:spLocks noGrp="1"/>
          </p:cNvSpPr>
          <p:nvPr/>
        </p:nvSpPr>
        <p:spPr>
          <a:xfrm>
            <a:off x="7950200" y="4813300"/>
            <a:ext cx="3556000" cy="7874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maximum active tenants:</a:t>
            </a:r>
          </a:p>
          <a:p>
            <a:pPr algn="l">
              <a:lnSpc>
                <a:spcPct val="107000"/>
              </a:lnSpc>
              <a:spcBef>
                <a:spcPts val="0"/>
              </a:spcBef>
              <a:spcAft>
                <a:spcPts val="0"/>
              </a:spcAft>
              <a:buNone/>
              <a:defRPr sz="2200"/>
            </a:pPr>
            <a:r>
              <a:rPr sz="2200" b="0" i="0" dirty="0">
                <a:solidFill>
                  <a:srgbClr val="171717"/>
                </a:solidFill>
                <a:latin typeface="Calibri"/>
                <a:ea typeface="Calibri"/>
                <a:cs typeface="Calibri"/>
              </a:rPr>
              <a:t>MCon vs. Redroid</a:t>
            </a:r>
          </a:p>
        </p:txBody>
      </p:sp>
    </p:spTree>
    <p:extLst>
      <p:ext uri="{BB962C8B-B14F-4D97-AF65-F5344CB8AC3E}">
        <p14:creationId xmlns:p14="http://schemas.microsoft.com/office/powerpoint/2010/main" val="134376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92314BDE-C413-40EC-871D-FFDE975FF260}"/>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a:solidFill>
                  <a:srgbClr val="171717"/>
                </a:solidFill>
                <a:latin typeface="Calibri"/>
                <a:ea typeface="Calibri"/>
                <a:cs typeface="Calibri"/>
              </a:rPr>
              <a:t>Conclusion</a:t>
            </a:r>
          </a:p>
        </p:txBody>
      </p:sp>
      <p:sp>
        <p:nvSpPr>
          <p:cNvPr id="4" name="Text 3">
            <a:extLst>
              <a:ext uri="{FF2B5EF4-FFF2-40B4-BE49-F238E27FC236}">
                <a16:creationId xmlns:a16="http://schemas.microsoft.com/office/drawing/2014/main" id="{4850F073-7677-4E55-8BF8-58FDE194E197}"/>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24</a:t>
            </a:r>
          </a:p>
        </p:txBody>
      </p:sp>
      <p:sp>
        <p:nvSpPr>
          <p:cNvPr id="5" name="Text 4">
            <a:extLst>
              <a:ext uri="{FF2B5EF4-FFF2-40B4-BE49-F238E27FC236}">
                <a16:creationId xmlns:a16="http://schemas.microsoft.com/office/drawing/2014/main" id="{A9123C3C-9601-4268-B78A-7EEBCB562092}"/>
              </a:ext>
            </a:extLst>
          </p:cNvPr>
          <p:cNvSpPr>
            <a:spLocks noGrp="1"/>
          </p:cNvSpPr>
          <p:nvPr/>
        </p:nvSpPr>
        <p:spPr>
          <a:xfrm>
            <a:off x="685800" y="1346200"/>
            <a:ext cx="10881360" cy="1155700"/>
          </a:xfrm>
          <a:prstGeom prst="rect">
            <a:avLst/>
          </a:prstGeom>
          <a:noFill/>
        </p:spPr>
        <p:txBody>
          <a:bodyPr wrap="square" lIns="0" tIns="0" rIns="0" bIns="0" anchor="t">
            <a:noAutofit/>
          </a:bodyPr>
          <a:lstStyle/>
          <a:p>
            <a:r>
              <a:rPr lang="en-US" sz="3200" b="1" dirty="0"/>
              <a:t>Elastic Android containers do not have to </a:t>
            </a:r>
          </a:p>
          <a:p>
            <a:r>
              <a:rPr lang="en-US" sz="3200" b="1" dirty="0"/>
              <a:t>duplicate the full framework.</a:t>
            </a:r>
          </a:p>
        </p:txBody>
      </p:sp>
      <p:sp>
        <p:nvSpPr>
          <p:cNvPr id="6" name="Text 5">
            <a:extLst>
              <a:ext uri="{FF2B5EF4-FFF2-40B4-BE49-F238E27FC236}">
                <a16:creationId xmlns:a16="http://schemas.microsoft.com/office/drawing/2014/main" id="{AA853D9E-4E39-49EF-A005-A914C4996736}"/>
              </a:ext>
            </a:extLst>
          </p:cNvPr>
          <p:cNvSpPr>
            <a:spLocks noGrp="1"/>
          </p:cNvSpPr>
          <p:nvPr/>
        </p:nvSpPr>
        <p:spPr>
          <a:xfrm>
            <a:off x="685800" y="2678230"/>
            <a:ext cx="2286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7" name="Text 6">
            <a:extLst>
              <a:ext uri="{FF2B5EF4-FFF2-40B4-BE49-F238E27FC236}">
                <a16:creationId xmlns:a16="http://schemas.microsoft.com/office/drawing/2014/main" id="{A7F494F1-3ACA-4F40-8E73-B5E0ADA40B9D}"/>
              </a:ext>
            </a:extLst>
          </p:cNvPr>
          <p:cNvSpPr>
            <a:spLocks noGrp="1"/>
          </p:cNvSpPr>
          <p:nvPr/>
        </p:nvSpPr>
        <p:spPr>
          <a:xfrm>
            <a:off x="952500" y="2678230"/>
            <a:ext cx="105537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Framework namespaces construct private tenant views.</a:t>
            </a:r>
          </a:p>
        </p:txBody>
      </p:sp>
      <p:sp>
        <p:nvSpPr>
          <p:cNvPr id="8" name="Text 7">
            <a:extLst>
              <a:ext uri="{FF2B5EF4-FFF2-40B4-BE49-F238E27FC236}">
                <a16:creationId xmlns:a16="http://schemas.microsoft.com/office/drawing/2014/main" id="{8E2D7EFB-7BC0-4FE3-8251-94E53345B60E}"/>
              </a:ext>
            </a:extLst>
          </p:cNvPr>
          <p:cNvSpPr>
            <a:spLocks noGrp="1"/>
          </p:cNvSpPr>
          <p:nvPr/>
        </p:nvSpPr>
        <p:spPr>
          <a:xfrm>
            <a:off x="685800" y="3287830"/>
            <a:ext cx="2286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9" name="Text 8">
            <a:extLst>
              <a:ext uri="{FF2B5EF4-FFF2-40B4-BE49-F238E27FC236}">
                <a16:creationId xmlns:a16="http://schemas.microsoft.com/office/drawing/2014/main" id="{2D7C63B9-8686-43EB-B40C-50F038ABD7F0}"/>
              </a:ext>
            </a:extLst>
          </p:cNvPr>
          <p:cNvSpPr>
            <a:spLocks noGrp="1"/>
          </p:cNvSpPr>
          <p:nvPr/>
        </p:nvSpPr>
        <p:spPr>
          <a:xfrm>
            <a:off x="952500" y="3287830"/>
            <a:ext cx="105537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Device slices separate performance-critical execution.</a:t>
            </a:r>
          </a:p>
        </p:txBody>
      </p:sp>
      <p:sp>
        <p:nvSpPr>
          <p:cNvPr id="10" name="Text 9">
            <a:extLst>
              <a:ext uri="{FF2B5EF4-FFF2-40B4-BE49-F238E27FC236}">
                <a16:creationId xmlns:a16="http://schemas.microsoft.com/office/drawing/2014/main" id="{8C497B30-E4B3-437E-AFC3-024802601CAA}"/>
              </a:ext>
            </a:extLst>
          </p:cNvPr>
          <p:cNvSpPr>
            <a:spLocks noGrp="1"/>
          </p:cNvSpPr>
          <p:nvPr/>
        </p:nvSpPr>
        <p:spPr>
          <a:xfrm>
            <a:off x="685800" y="3897430"/>
            <a:ext cx="2286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t>
            </a:r>
          </a:p>
        </p:txBody>
      </p:sp>
      <p:sp>
        <p:nvSpPr>
          <p:cNvPr id="11" name="Text 10">
            <a:extLst>
              <a:ext uri="{FF2B5EF4-FFF2-40B4-BE49-F238E27FC236}">
                <a16:creationId xmlns:a16="http://schemas.microsoft.com/office/drawing/2014/main" id="{EE148B0B-6C5A-44A4-84AA-7D1F5D852DCB}"/>
              </a:ext>
            </a:extLst>
          </p:cNvPr>
          <p:cNvSpPr>
            <a:spLocks noGrp="1"/>
          </p:cNvSpPr>
          <p:nvPr/>
        </p:nvSpPr>
        <p:spPr>
          <a:xfrm>
            <a:off x="952500" y="3897430"/>
            <a:ext cx="10553700" cy="4445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Together, they make Android environments more elastic.</a:t>
            </a:r>
          </a:p>
        </p:txBody>
      </p:sp>
      <p:sp>
        <p:nvSpPr>
          <p:cNvPr id="12" name="Rectangle 11">
            <a:extLst>
              <a:ext uri="{FF2B5EF4-FFF2-40B4-BE49-F238E27FC236}">
                <a16:creationId xmlns:a16="http://schemas.microsoft.com/office/drawing/2014/main" id="{A4ADB42C-722A-4432-818B-3B7008ADF2D1}"/>
              </a:ext>
            </a:extLst>
          </p:cNvPr>
          <p:cNvSpPr>
            <a:spLocks noGrp="1"/>
          </p:cNvSpPr>
          <p:nvPr/>
        </p:nvSpPr>
        <p:spPr>
          <a:xfrm>
            <a:off x="685800" y="4555492"/>
            <a:ext cx="10820400" cy="977900"/>
          </a:xfrm>
          <a:prstGeom prst="rect">
            <a:avLst/>
          </a:prstGeom>
          <a:solidFill>
            <a:srgbClr val="E9F3E7"/>
          </a:solidFill>
          <a:ln>
            <a:no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3" name="Text 12">
            <a:extLst>
              <a:ext uri="{FF2B5EF4-FFF2-40B4-BE49-F238E27FC236}">
                <a16:creationId xmlns:a16="http://schemas.microsoft.com/office/drawing/2014/main" id="{4B69B0B3-28F3-4EEF-A46F-26E04C824267}"/>
              </a:ext>
            </a:extLst>
          </p:cNvPr>
          <p:cNvSpPr>
            <a:spLocks noGrp="1"/>
          </p:cNvSpPr>
          <p:nvPr/>
        </p:nvSpPr>
        <p:spPr>
          <a:xfrm>
            <a:off x="812800" y="4657092"/>
            <a:ext cx="10566400" cy="3683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a:solidFill>
                  <a:srgbClr val="24824F"/>
                </a:solidFill>
                <a:latin typeface="Calibri"/>
                <a:ea typeface="Calibri"/>
                <a:cs typeface="Calibri"/>
              </a:rPr>
              <a:t>0.99 s allocation     70–82% less host memory</a:t>
            </a:r>
          </a:p>
        </p:txBody>
      </p:sp>
      <p:sp>
        <p:nvSpPr>
          <p:cNvPr id="15" name="Production deployment result"/>
          <p:cNvSpPr>
            <a:spLocks noGrp="1"/>
          </p:cNvSpPr>
          <p:nvPr/>
        </p:nvSpPr>
        <p:spPr>
          <a:xfrm>
            <a:off x="812800" y="5101592"/>
            <a:ext cx="10566400" cy="368300"/>
          </a:xfrm>
          <a:prstGeom prst="rect">
            <a:avLst/>
          </a:prstGeom>
          <a:noFill/>
        </p:spPr>
        <p:txBody>
          <a:bodyPr wrap="square" lIns="0" tIns="0" rIns="0" bIns="0" anchor="ctr">
            <a:noAutofit/>
          </a:bodyPr>
          <a:lstStyle/>
          <a:p>
            <a:pPr algn="ctr">
              <a:lnSpc>
                <a:spcPct val="107000"/>
              </a:lnSpc>
              <a:spcBef>
                <a:spcPts val="0"/>
              </a:spcBef>
              <a:spcAft>
                <a:spcPts val="0"/>
              </a:spcAft>
              <a:buNone/>
              <a:defRPr sz="2200"/>
            </a:pPr>
            <a:r>
              <a:rPr sz="2200" b="1" i="0" dirty="0">
                <a:solidFill>
                  <a:srgbClr val="24824F"/>
                </a:solidFill>
                <a:latin typeface="Calibri"/>
                <a:ea typeface="Calibri"/>
                <a:cs typeface="Calibri"/>
              </a:rPr>
              <a:t>+56% end-to-end </a:t>
            </a:r>
            <a:r>
              <a:rPr lang="en-US" sz="2200" b="1" i="0">
                <a:solidFill>
                  <a:srgbClr val="24824F"/>
                </a:solidFill>
                <a:latin typeface="Calibri"/>
                <a:ea typeface="Calibri"/>
                <a:cs typeface="Calibri"/>
              </a:rPr>
              <a:t>GUI Agent </a:t>
            </a:r>
            <a:r>
              <a:rPr sz="2200" b="1" i="0">
                <a:solidFill>
                  <a:srgbClr val="24824F"/>
                </a:solidFill>
                <a:latin typeface="Calibri"/>
                <a:ea typeface="Calibri"/>
                <a:cs typeface="Calibri"/>
              </a:rPr>
              <a:t>RL </a:t>
            </a:r>
            <a:r>
              <a:rPr sz="2200" b="1" i="0" dirty="0">
                <a:solidFill>
                  <a:srgbClr val="24824F"/>
                </a:solidFill>
                <a:latin typeface="Calibri"/>
                <a:ea typeface="Calibri"/>
                <a:cs typeface="Calibri"/>
              </a:rPr>
              <a:t>speed at </a:t>
            </a:r>
            <a:r>
              <a:rPr sz="2200" b="1" i="0" dirty="0" err="1">
                <a:solidFill>
                  <a:srgbClr val="24824F"/>
                </a:solidFill>
                <a:latin typeface="Calibri"/>
                <a:ea typeface="Calibri"/>
                <a:cs typeface="Calibri"/>
              </a:rPr>
              <a:t>Infinigence</a:t>
            </a:r>
            <a:r>
              <a:rPr sz="2200" b="1" i="0" dirty="0">
                <a:solidFill>
                  <a:srgbClr val="24824F"/>
                </a:solidFill>
                <a:latin typeface="Calibri"/>
                <a:ea typeface="Calibri"/>
                <a:cs typeface="Calibri"/>
              </a:rPr>
              <a:t> AI</a:t>
            </a:r>
          </a:p>
        </p:txBody>
      </p:sp>
      <p:sp>
        <p:nvSpPr>
          <p:cNvPr id="14" name="Text 13">
            <a:extLst>
              <a:ext uri="{FF2B5EF4-FFF2-40B4-BE49-F238E27FC236}">
                <a16:creationId xmlns:a16="http://schemas.microsoft.com/office/drawing/2014/main" id="{29D03ED3-22B9-43D1-AFC6-32D8E9B90DF3}"/>
              </a:ext>
            </a:extLst>
          </p:cNvPr>
          <p:cNvSpPr>
            <a:spLocks noGrp="1"/>
          </p:cNvSpPr>
          <p:nvPr/>
        </p:nvSpPr>
        <p:spPr>
          <a:xfrm>
            <a:off x="685800" y="5943600"/>
            <a:ext cx="10820400" cy="482600"/>
          </a:xfrm>
          <a:prstGeom prst="rect">
            <a:avLst/>
          </a:prstGeom>
          <a:noFill/>
        </p:spPr>
        <p:txBody>
          <a:bodyPr wrap="square" lIns="0" tIns="0" rIns="0" bIns="0" anchor="t">
            <a:noAutofit/>
          </a:bodyPr>
          <a:lstStyle/>
          <a:p>
            <a:pPr>
              <a:lnSpc>
                <a:spcPct val="107000"/>
              </a:lnSpc>
              <a:defRPr sz="1800"/>
            </a:pPr>
            <a:r>
              <a:rPr lang="en-US" sz="1800" dirty="0">
                <a:solidFill>
                  <a:srgbClr val="32699A"/>
                </a:solidFill>
                <a:latin typeface="+mj-lt"/>
                <a:ea typeface="Calibri"/>
                <a:cs typeface="Calibri"/>
                <a:hlinkClick r:id="rId3"/>
              </a:rPr>
              <a:t> </a:t>
            </a:r>
            <a:r>
              <a:rPr lang="en-US" sz="1800" dirty="0">
                <a:latin typeface="+mj-lt"/>
                <a:ea typeface="Calibri"/>
                <a:cs typeface="Calibri"/>
              </a:rPr>
              <a:t>Code &amp; docs: </a:t>
            </a:r>
            <a:r>
              <a:rPr lang="en-US" sz="1800" dirty="0">
                <a:solidFill>
                  <a:srgbClr val="32699A"/>
                </a:solidFill>
                <a:latin typeface="+mj-lt"/>
                <a:ea typeface="Calibri"/>
                <a:cs typeface="Calibri"/>
                <a:hlinkClick r:id="rId3"/>
              </a:rPr>
              <a:t>github.com/</a:t>
            </a:r>
            <a:r>
              <a:rPr lang="en-US" sz="1800" dirty="0" err="1">
                <a:solidFill>
                  <a:srgbClr val="32699A"/>
                </a:solidFill>
                <a:latin typeface="+mj-lt"/>
                <a:ea typeface="Calibri"/>
                <a:cs typeface="Calibri"/>
                <a:hlinkClick r:id="rId3"/>
              </a:rPr>
              <a:t>VirtualSoC</a:t>
            </a:r>
            <a:r>
              <a:rPr lang="en-US" sz="1800" dirty="0">
                <a:solidFill>
                  <a:srgbClr val="32699A"/>
                </a:solidFill>
                <a:latin typeface="+mj-lt"/>
                <a:ea typeface="Calibri"/>
                <a:cs typeface="Calibri"/>
                <a:hlinkClick r:id="rId3"/>
              </a:rPr>
              <a:t>/</a:t>
            </a:r>
            <a:r>
              <a:rPr lang="en-US" sz="1800" dirty="0" err="1">
                <a:solidFill>
                  <a:srgbClr val="32699A"/>
                </a:solidFill>
                <a:latin typeface="+mj-lt"/>
                <a:ea typeface="Calibri"/>
                <a:cs typeface="Calibri"/>
                <a:hlinkClick r:id="rId3"/>
              </a:rPr>
              <a:t>mcon</a:t>
            </a:r>
            <a:r>
              <a:rPr lang="en-US" sz="1800" dirty="0">
                <a:solidFill>
                  <a:srgbClr val="32699A"/>
                </a:solidFill>
                <a:latin typeface="+mj-lt"/>
                <a:ea typeface="Calibri"/>
                <a:cs typeface="Calibri"/>
                <a:hlinkClick r:id="rId3"/>
              </a:rPr>
              <a:t>-docs</a:t>
            </a:r>
            <a:r>
              <a:rPr lang="en-US" sz="1800" dirty="0">
                <a:solidFill>
                  <a:srgbClr val="171717"/>
                </a:solidFill>
                <a:latin typeface="+mj-lt"/>
              </a:rPr>
              <a:t>, and special thanks to Tsinghua Deng Feng Fund</a:t>
            </a:r>
            <a:endParaRPr lang="en-US" sz="1800" b="0" i="0" dirty="0">
              <a:solidFill>
                <a:srgbClr val="32699A"/>
              </a:solidFill>
              <a:latin typeface="+mj-lt"/>
              <a:ea typeface="Calibri"/>
              <a:cs typeface="Calibri"/>
              <a:hlinkClick r:id="rId3"/>
            </a:endParaRPr>
          </a:p>
        </p:txBody>
      </p:sp>
    </p:spTree>
    <p:extLst>
      <p:ext uri="{BB962C8B-B14F-4D97-AF65-F5344CB8AC3E}">
        <p14:creationId xmlns:p14="http://schemas.microsoft.com/office/powerpoint/2010/main" val="2130893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2" name="Text 1">
            <a:extLst>
              <a:ext uri="{FF2B5EF4-FFF2-40B4-BE49-F238E27FC236}">
                <a16:creationId xmlns:a16="http://schemas.microsoft.com/office/drawing/2014/main" id="{6D523DD5-EED0-4D4B-8657-AFAF0CFD7B05}"/>
              </a:ext>
            </a:extLst>
          </p:cNvPr>
          <p:cNvSpPr>
            <a:spLocks noGrp="1"/>
          </p:cNvSpPr>
          <p:nvPr/>
        </p:nvSpPr>
        <p:spPr>
          <a:xfrm>
            <a:off x="508000" y="254000"/>
            <a:ext cx="11176000" cy="6096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171717"/>
                </a:solidFill>
                <a:latin typeface="Calibri"/>
                <a:ea typeface="Calibri"/>
                <a:cs typeface="Calibri"/>
              </a:rPr>
              <a:t>Isolation Model and Tradeoffs</a:t>
            </a:r>
          </a:p>
        </p:txBody>
      </p:sp>
      <p:sp>
        <p:nvSpPr>
          <p:cNvPr id="4" name="Text 3">
            <a:extLst>
              <a:ext uri="{FF2B5EF4-FFF2-40B4-BE49-F238E27FC236}">
                <a16:creationId xmlns:a16="http://schemas.microsoft.com/office/drawing/2014/main" id="{3633209E-BB19-461B-AE43-08F09A3F975A}"/>
              </a:ext>
            </a:extLst>
          </p:cNvPr>
          <p:cNvSpPr>
            <a:spLocks noGrp="1"/>
          </p:cNvSpPr>
          <p:nvPr/>
        </p:nvSpPr>
        <p:spPr>
          <a:xfrm>
            <a:off x="11353800" y="6451600"/>
            <a:ext cx="406400" cy="279400"/>
          </a:xfrm>
          <a:prstGeom prst="rect">
            <a:avLst/>
          </a:prstGeom>
          <a:noFill/>
        </p:spPr>
        <p:txBody>
          <a:bodyPr wrap="square" lIns="0" tIns="0" rIns="0" bIns="0" anchor="ctr">
            <a:noAutofit/>
          </a:bodyPr>
          <a:lstStyle/>
          <a:p>
            <a:pPr algn="r">
              <a:lnSpc>
                <a:spcPct val="107000"/>
              </a:lnSpc>
              <a:spcBef>
                <a:spcPts val="0"/>
              </a:spcBef>
              <a:spcAft>
                <a:spcPts val="0"/>
              </a:spcAft>
              <a:buNone/>
              <a:defRPr sz="1400"/>
            </a:pPr>
            <a:r>
              <a:rPr sz="1400" b="0" i="0">
                <a:solidFill>
                  <a:srgbClr val="666666"/>
                </a:solidFill>
                <a:latin typeface="Calibri"/>
                <a:ea typeface="Calibri"/>
                <a:cs typeface="Calibri"/>
              </a:rPr>
              <a:t>25</a:t>
            </a:r>
          </a:p>
        </p:txBody>
      </p:sp>
      <p:sp>
        <p:nvSpPr>
          <p:cNvPr id="5" name="Text 4">
            <a:extLst>
              <a:ext uri="{FF2B5EF4-FFF2-40B4-BE49-F238E27FC236}">
                <a16:creationId xmlns:a16="http://schemas.microsoft.com/office/drawing/2014/main" id="{EF42FFF5-084F-49F7-8E5C-83670FCA50F6}"/>
              </a:ext>
            </a:extLst>
          </p:cNvPr>
          <p:cNvSpPr>
            <a:spLocks noGrp="1"/>
          </p:cNvSpPr>
          <p:nvPr/>
        </p:nvSpPr>
        <p:spPr>
          <a:xfrm>
            <a:off x="685800" y="1447800"/>
            <a:ext cx="10881360" cy="546100"/>
          </a:xfrm>
          <a:prstGeom prst="rect">
            <a:avLst/>
          </a:prstGeom>
          <a:noFill/>
        </p:spPr>
        <p:txBody>
          <a:bodyPr wrap="square" lIns="0" tIns="0" rIns="0" bIns="0" anchor="t">
            <a:noAutofit/>
          </a:bodyPr>
          <a:lstStyle/>
          <a:p>
            <a:pPr algn="l">
              <a:lnSpc>
                <a:spcPct val="107000"/>
              </a:lnSpc>
              <a:spcBef>
                <a:spcPts val="0"/>
              </a:spcBef>
              <a:spcAft>
                <a:spcPts val="0"/>
              </a:spcAft>
              <a:buNone/>
              <a:defRPr sz="3200"/>
            </a:pPr>
            <a:r>
              <a:rPr sz="3200" b="1" i="0" dirty="0">
                <a:solidFill>
                  <a:srgbClr val="24824F"/>
                </a:solidFill>
                <a:latin typeface="Calibri"/>
                <a:ea typeface="Calibri"/>
                <a:cs typeface="Calibri"/>
              </a:rPr>
              <a:t>Target: single-provider, semi-trusted clusters</a:t>
            </a:r>
          </a:p>
        </p:txBody>
      </p:sp>
      <p:sp>
        <p:nvSpPr>
          <p:cNvPr id="6" name="Text 5">
            <a:extLst>
              <a:ext uri="{FF2B5EF4-FFF2-40B4-BE49-F238E27FC236}">
                <a16:creationId xmlns:a16="http://schemas.microsoft.com/office/drawing/2014/main" id="{2B8CE208-163D-423C-86DE-8A60A784B22F}"/>
              </a:ext>
            </a:extLst>
          </p:cNvPr>
          <p:cNvSpPr>
            <a:spLocks noGrp="1"/>
          </p:cNvSpPr>
          <p:nvPr/>
        </p:nvSpPr>
        <p:spPr>
          <a:xfrm>
            <a:off x="685800" y="2082800"/>
            <a:ext cx="10789920" cy="5969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dirty="0">
                <a:solidFill>
                  <a:srgbClr val="171717"/>
                </a:solidFill>
                <a:latin typeface="Calibri"/>
                <a:ea typeface="Calibri"/>
                <a:cs typeface="Calibri"/>
              </a:rPr>
              <a:t>Curious, buggy, or noisy tenants—not mutually distrustful public-cloud workloads.</a:t>
            </a:r>
          </a:p>
        </p:txBody>
      </p:sp>
      <p:sp>
        <p:nvSpPr>
          <p:cNvPr id="7" name="Connector 6">
            <a:extLst>
              <a:ext uri="{FF2B5EF4-FFF2-40B4-BE49-F238E27FC236}">
                <a16:creationId xmlns:a16="http://schemas.microsoft.com/office/drawing/2014/main" id="{0D104256-DEAD-42FF-A872-4DD513DEE3DF}"/>
              </a:ext>
            </a:extLst>
          </p:cNvPr>
          <p:cNvSpPr>
            <a:spLocks noGrp="1"/>
          </p:cNvSpPr>
          <p:nvPr/>
        </p:nvSpPr>
        <p:spPr>
          <a:xfrm>
            <a:off x="685800" y="2907792"/>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8" name="Text 7">
            <a:extLst>
              <a:ext uri="{FF2B5EF4-FFF2-40B4-BE49-F238E27FC236}">
                <a16:creationId xmlns:a16="http://schemas.microsoft.com/office/drawing/2014/main" id="{E617D262-15B5-42DB-A466-D14F3F4AA971}"/>
              </a:ext>
            </a:extLst>
          </p:cNvPr>
          <p:cNvSpPr>
            <a:spLocks noGrp="1"/>
          </p:cNvSpPr>
          <p:nvPr/>
        </p:nvSpPr>
        <p:spPr>
          <a:xfrm>
            <a:off x="762000" y="3026664"/>
            <a:ext cx="3300984" cy="4572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Framework state</a:t>
            </a:r>
          </a:p>
        </p:txBody>
      </p:sp>
      <p:sp>
        <p:nvSpPr>
          <p:cNvPr id="9" name="Text 8">
            <a:extLst>
              <a:ext uri="{FF2B5EF4-FFF2-40B4-BE49-F238E27FC236}">
                <a16:creationId xmlns:a16="http://schemas.microsoft.com/office/drawing/2014/main" id="{1E2A13A3-44C7-4182-A5F7-35AED527A596}"/>
              </a:ext>
            </a:extLst>
          </p:cNvPr>
          <p:cNvSpPr>
            <a:spLocks noGrp="1"/>
          </p:cNvSpPr>
          <p:nvPr/>
        </p:nvSpPr>
        <p:spPr>
          <a:xfrm>
            <a:off x="4318000" y="3026664"/>
            <a:ext cx="70358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Namespaces + typed IPC policies</a:t>
            </a:r>
          </a:p>
        </p:txBody>
      </p:sp>
      <p:sp>
        <p:nvSpPr>
          <p:cNvPr id="10" name="Connector 9">
            <a:extLst>
              <a:ext uri="{FF2B5EF4-FFF2-40B4-BE49-F238E27FC236}">
                <a16:creationId xmlns:a16="http://schemas.microsoft.com/office/drawing/2014/main" id="{45A50DB0-B860-4406-9399-B2A3318F4E9A}"/>
              </a:ext>
            </a:extLst>
          </p:cNvPr>
          <p:cNvSpPr>
            <a:spLocks noGrp="1"/>
          </p:cNvSpPr>
          <p:nvPr/>
        </p:nvSpPr>
        <p:spPr>
          <a:xfrm>
            <a:off x="685800" y="3611880"/>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1" name="Text 10">
            <a:extLst>
              <a:ext uri="{FF2B5EF4-FFF2-40B4-BE49-F238E27FC236}">
                <a16:creationId xmlns:a16="http://schemas.microsoft.com/office/drawing/2014/main" id="{E58646B8-B3EF-4F2C-9E9F-CB6451D945DE}"/>
              </a:ext>
            </a:extLst>
          </p:cNvPr>
          <p:cNvSpPr>
            <a:spLocks noGrp="1"/>
          </p:cNvSpPr>
          <p:nvPr/>
        </p:nvSpPr>
        <p:spPr>
          <a:xfrm>
            <a:off x="762000" y="3730752"/>
            <a:ext cx="3300984" cy="4572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dirty="0">
                <a:solidFill>
                  <a:srgbClr val="171717"/>
                </a:solidFill>
                <a:latin typeface="Calibri"/>
                <a:ea typeface="Calibri"/>
                <a:cs typeface="Calibri"/>
              </a:rPr>
              <a:t>Direct kernel paths</a:t>
            </a:r>
          </a:p>
        </p:txBody>
      </p:sp>
      <p:sp>
        <p:nvSpPr>
          <p:cNvPr id="12" name="Text 11">
            <a:extLst>
              <a:ext uri="{FF2B5EF4-FFF2-40B4-BE49-F238E27FC236}">
                <a16:creationId xmlns:a16="http://schemas.microsoft.com/office/drawing/2014/main" id="{0CD30894-EC6C-4271-941A-F013131476DF}"/>
              </a:ext>
            </a:extLst>
          </p:cNvPr>
          <p:cNvSpPr>
            <a:spLocks noGrp="1"/>
          </p:cNvSpPr>
          <p:nvPr/>
        </p:nvSpPr>
        <p:spPr>
          <a:xfrm>
            <a:off x="4318000" y="3730752"/>
            <a:ext cx="70358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Android UID-based isolation</a:t>
            </a:r>
          </a:p>
        </p:txBody>
      </p:sp>
      <p:sp>
        <p:nvSpPr>
          <p:cNvPr id="13" name="Connector 12">
            <a:extLst>
              <a:ext uri="{FF2B5EF4-FFF2-40B4-BE49-F238E27FC236}">
                <a16:creationId xmlns:a16="http://schemas.microsoft.com/office/drawing/2014/main" id="{4A2D99D8-5733-44ED-8966-DB45B460AD7E}"/>
              </a:ext>
            </a:extLst>
          </p:cNvPr>
          <p:cNvSpPr>
            <a:spLocks noGrp="1"/>
          </p:cNvSpPr>
          <p:nvPr/>
        </p:nvSpPr>
        <p:spPr>
          <a:xfrm>
            <a:off x="685800" y="4315968"/>
            <a:ext cx="10820400" cy="0"/>
          </a:xfrm>
          <a:prstGeom prst="line">
            <a:avLst/>
          </a:prstGeom>
          <a:ln w="12700">
            <a:solidFill>
              <a:srgbClr val="E5E5E5"/>
            </a:solidFill>
          </a:ln>
        </p:spPr>
        <p:style>
          <a:lnRef idx="2">
            <a:schemeClr val="accent1"/>
          </a:lnRef>
          <a:fillRef idx="0">
            <a:schemeClr val="accent1"/>
          </a:fillRef>
          <a:effectRef idx="0">
            <a:schemeClr val="accent1"/>
          </a:effectRef>
          <a:fontRef idx="minor">
            <a:schemeClr val="tx1"/>
          </a:fontRef>
        </p:style>
        <p:txBody>
          <a:bodyPr/>
          <a:lstStyle/>
          <a:p>
            <a:endParaRPr lang="zh-CN" altLang="en-US"/>
          </a:p>
        </p:txBody>
      </p:sp>
      <p:sp>
        <p:nvSpPr>
          <p:cNvPr id="14" name="Text 13">
            <a:extLst>
              <a:ext uri="{FF2B5EF4-FFF2-40B4-BE49-F238E27FC236}">
                <a16:creationId xmlns:a16="http://schemas.microsoft.com/office/drawing/2014/main" id="{65D0D1FF-A528-4D93-A49E-47888AE6F93C}"/>
              </a:ext>
            </a:extLst>
          </p:cNvPr>
          <p:cNvSpPr>
            <a:spLocks noGrp="1"/>
          </p:cNvSpPr>
          <p:nvPr/>
        </p:nvSpPr>
        <p:spPr>
          <a:xfrm>
            <a:off x="762000" y="4434840"/>
            <a:ext cx="3300984" cy="45720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1" i="0">
                <a:solidFill>
                  <a:srgbClr val="171717"/>
                </a:solidFill>
                <a:latin typeface="Calibri"/>
                <a:ea typeface="Calibri"/>
                <a:cs typeface="Calibri"/>
              </a:rPr>
              <a:t>Resource interference</a:t>
            </a:r>
          </a:p>
        </p:txBody>
      </p:sp>
      <p:sp>
        <p:nvSpPr>
          <p:cNvPr id="15" name="Text 14">
            <a:extLst>
              <a:ext uri="{FF2B5EF4-FFF2-40B4-BE49-F238E27FC236}">
                <a16:creationId xmlns:a16="http://schemas.microsoft.com/office/drawing/2014/main" id="{6D5FD23A-E952-400B-B0B2-156E5DECB6CA}"/>
              </a:ext>
            </a:extLst>
          </p:cNvPr>
          <p:cNvSpPr>
            <a:spLocks noGrp="1"/>
          </p:cNvSpPr>
          <p:nvPr/>
        </p:nvSpPr>
        <p:spPr>
          <a:xfrm>
            <a:off x="4318000" y="4434840"/>
            <a:ext cx="7035800" cy="548640"/>
          </a:xfrm>
          <a:prstGeom prst="rect">
            <a:avLst/>
          </a:prstGeom>
          <a:noFill/>
        </p:spPr>
        <p:txBody>
          <a:bodyPr wrap="square" lIns="0" tIns="0" rIns="0" bIns="0" anchor="t">
            <a:noAutofit/>
          </a:bodyPr>
          <a:lstStyle/>
          <a:p>
            <a:pPr algn="l">
              <a:lnSpc>
                <a:spcPct val="107000"/>
              </a:lnSpc>
              <a:spcBef>
                <a:spcPts val="0"/>
              </a:spcBef>
              <a:spcAft>
                <a:spcPts val="0"/>
              </a:spcAft>
              <a:buNone/>
              <a:defRPr sz="2200"/>
            </a:pPr>
            <a:r>
              <a:rPr sz="2200" b="0" i="0">
                <a:solidFill>
                  <a:srgbClr val="171717"/>
                </a:solidFill>
                <a:latin typeface="Calibri"/>
                <a:ea typeface="Calibri"/>
                <a:cs typeface="Calibri"/>
              </a:rPr>
              <a:t>CPU / memory limits, IPC regulation, slices and pacing</a:t>
            </a:r>
          </a:p>
        </p:txBody>
      </p:sp>
      <p:sp>
        <p:nvSpPr>
          <p:cNvPr id="16" name="Rectangle 15">
            <a:extLst>
              <a:ext uri="{FF2B5EF4-FFF2-40B4-BE49-F238E27FC236}">
                <a16:creationId xmlns:a16="http://schemas.microsoft.com/office/drawing/2014/main" id="{C75EEEEC-D95E-4866-B874-BD5043F34233}"/>
              </a:ext>
            </a:extLst>
          </p:cNvPr>
          <p:cNvSpPr>
            <a:spLocks noGrp="1"/>
          </p:cNvSpPr>
          <p:nvPr/>
        </p:nvSpPr>
        <p:spPr>
          <a:xfrm>
            <a:off x="685800" y="5473700"/>
            <a:ext cx="10820400" cy="812800"/>
          </a:xfrm>
          <a:prstGeom prst="rect">
            <a:avLst/>
          </a:prstGeom>
          <a:solidFill>
            <a:srgbClr val="FCEBEC"/>
          </a:solidFill>
          <a:ln w="13970">
            <a:solidFill>
              <a:srgbClr val="DE3039"/>
            </a:solidFill>
          </a:ln>
        </p:spPr>
        <p:style>
          <a:lnRef idx="1">
            <a:schemeClr val="accent1"/>
          </a:lnRef>
          <a:fillRef idx="3">
            <a:schemeClr val="accent1"/>
          </a:fillRef>
          <a:effectRef idx="0">
            <a:schemeClr val="accent1"/>
          </a:effectRef>
          <a:fontRef idx="minor">
            <a:schemeClr val="lt1"/>
          </a:fontRef>
        </p:style>
        <p:txBody>
          <a:bodyPr anchor="ctr"/>
          <a:lstStyle/>
          <a:p>
            <a:pPr algn="ctr">
              <a:buNone/>
            </a:pPr>
            <a:endParaRPr/>
          </a:p>
        </p:txBody>
      </p:sp>
      <p:sp>
        <p:nvSpPr>
          <p:cNvPr id="17" name="Text 16">
            <a:extLst>
              <a:ext uri="{FF2B5EF4-FFF2-40B4-BE49-F238E27FC236}">
                <a16:creationId xmlns:a16="http://schemas.microsoft.com/office/drawing/2014/main" id="{AFB7EBB1-68D6-43C6-A977-ECC44878E79D}"/>
              </a:ext>
            </a:extLst>
          </p:cNvPr>
          <p:cNvSpPr>
            <a:spLocks noGrp="1"/>
          </p:cNvSpPr>
          <p:nvPr/>
        </p:nvSpPr>
        <p:spPr>
          <a:xfrm>
            <a:off x="838200" y="5518150"/>
            <a:ext cx="10515600" cy="723900"/>
          </a:xfrm>
          <a:prstGeom prst="rect">
            <a:avLst/>
          </a:prstGeom>
          <a:noFill/>
        </p:spPr>
        <p:txBody>
          <a:bodyPr wrap="square" lIns="0" tIns="0" rIns="0" bIns="0" anchor="t">
            <a:noAutofit/>
          </a:bodyPr>
          <a:lstStyle/>
          <a:p>
            <a:pPr algn="ctr">
              <a:lnSpc>
                <a:spcPct val="107000"/>
              </a:lnSpc>
              <a:spcBef>
                <a:spcPts val="0"/>
              </a:spcBef>
              <a:spcAft>
                <a:spcPts val="0"/>
              </a:spcAft>
              <a:buNone/>
              <a:defRPr sz="2200"/>
            </a:pPr>
            <a:r>
              <a:rPr sz="2200" b="1" i="0" dirty="0">
                <a:solidFill>
                  <a:srgbClr val="DE3039"/>
                </a:solidFill>
                <a:latin typeface="Calibri"/>
                <a:ea typeface="Calibri"/>
                <a:cs typeface="Calibri"/>
              </a:rPr>
              <a:t>The framework remains trusted and shared.</a:t>
            </a:r>
          </a:p>
          <a:p>
            <a:pPr algn="ctr">
              <a:lnSpc>
                <a:spcPct val="107000"/>
              </a:lnSpc>
              <a:spcBef>
                <a:spcPts val="0"/>
              </a:spcBef>
              <a:spcAft>
                <a:spcPts val="0"/>
              </a:spcAft>
              <a:buNone/>
              <a:defRPr sz="2200"/>
            </a:pPr>
            <a:r>
              <a:rPr sz="2200" b="1" i="0" dirty="0">
                <a:solidFill>
                  <a:srgbClr val="DE3039"/>
                </a:solidFill>
                <a:latin typeface="Calibri"/>
                <a:ea typeface="Calibri"/>
                <a:cs typeface="Calibri"/>
              </a:rPr>
              <a:t>Its compromise or failure can affect all co-located tenants.</a:t>
            </a:r>
          </a:p>
        </p:txBody>
      </p:sp>
    </p:spTree>
    <p:extLst>
      <p:ext uri="{BB962C8B-B14F-4D97-AF65-F5344CB8AC3E}">
        <p14:creationId xmlns:p14="http://schemas.microsoft.com/office/powerpoint/2010/main" val="85228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TotalTime>
  <Words>3891</Words>
  <Application>Microsoft Office PowerPoint</Application>
  <DocSecurity>0</DocSecurity>
  <PresentationFormat>Widescreen</PresentationFormat>
  <Paragraphs>527</Paragraphs>
  <Slides>25</Slides>
  <Notes>25</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Jiaxing Qiu</cp:lastModifiedBy>
  <cp:revision>497</cp:revision>
  <dcterms:created xsi:type="dcterms:W3CDTF">2026-09-24T08:44:41Z</dcterms:created>
  <dcterms:modified xsi:type="dcterms:W3CDTF">2026-10-01T06:59:32Z</dcterms:modified>
</cp:coreProperties>
</file>